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2"/>
  </p:notesMasterIdLst>
  <p:handoutMasterIdLst>
    <p:handoutMasterId r:id="rId83"/>
  </p:handoutMasterIdLst>
  <p:sldIdLst>
    <p:sldId id="654" r:id="rId2"/>
    <p:sldId id="546" r:id="rId3"/>
    <p:sldId id="547" r:id="rId4"/>
    <p:sldId id="548" r:id="rId5"/>
    <p:sldId id="641" r:id="rId6"/>
    <p:sldId id="550" r:id="rId7"/>
    <p:sldId id="551" r:id="rId8"/>
    <p:sldId id="655" r:id="rId9"/>
    <p:sldId id="553" r:id="rId10"/>
    <p:sldId id="554" r:id="rId11"/>
    <p:sldId id="555" r:id="rId12"/>
    <p:sldId id="556" r:id="rId13"/>
    <p:sldId id="557" r:id="rId14"/>
    <p:sldId id="558" r:id="rId15"/>
    <p:sldId id="559" r:id="rId16"/>
    <p:sldId id="560" r:id="rId17"/>
    <p:sldId id="561" r:id="rId18"/>
    <p:sldId id="562" r:id="rId19"/>
    <p:sldId id="563" r:id="rId20"/>
    <p:sldId id="564" r:id="rId21"/>
    <p:sldId id="565" r:id="rId22"/>
    <p:sldId id="566" r:id="rId23"/>
    <p:sldId id="567" r:id="rId24"/>
    <p:sldId id="568" r:id="rId25"/>
    <p:sldId id="569" r:id="rId26"/>
    <p:sldId id="570" r:id="rId27"/>
    <p:sldId id="571" r:id="rId28"/>
    <p:sldId id="572" r:id="rId29"/>
    <p:sldId id="642" r:id="rId30"/>
    <p:sldId id="574" r:id="rId31"/>
    <p:sldId id="575" r:id="rId32"/>
    <p:sldId id="576" r:id="rId33"/>
    <p:sldId id="577" r:id="rId34"/>
    <p:sldId id="578" r:id="rId35"/>
    <p:sldId id="579" r:id="rId36"/>
    <p:sldId id="580" r:id="rId37"/>
    <p:sldId id="581" r:id="rId38"/>
    <p:sldId id="643" r:id="rId39"/>
    <p:sldId id="583" r:id="rId40"/>
    <p:sldId id="584" r:id="rId41"/>
    <p:sldId id="585" r:id="rId42"/>
    <p:sldId id="586" r:id="rId43"/>
    <p:sldId id="587" r:id="rId44"/>
    <p:sldId id="588" r:id="rId45"/>
    <p:sldId id="589" r:id="rId46"/>
    <p:sldId id="590" r:id="rId47"/>
    <p:sldId id="644" r:id="rId48"/>
    <p:sldId id="596" r:id="rId49"/>
    <p:sldId id="597" r:id="rId50"/>
    <p:sldId id="598" r:id="rId51"/>
    <p:sldId id="599" r:id="rId52"/>
    <p:sldId id="600" r:id="rId53"/>
    <p:sldId id="601" r:id="rId54"/>
    <p:sldId id="602" r:id="rId55"/>
    <p:sldId id="603" r:id="rId56"/>
    <p:sldId id="645" r:id="rId57"/>
    <p:sldId id="605" r:id="rId58"/>
    <p:sldId id="606" r:id="rId59"/>
    <p:sldId id="607" r:id="rId60"/>
    <p:sldId id="608" r:id="rId61"/>
    <p:sldId id="609" r:id="rId62"/>
    <p:sldId id="610" r:id="rId63"/>
    <p:sldId id="646" r:id="rId64"/>
    <p:sldId id="614" r:id="rId65"/>
    <p:sldId id="615" r:id="rId66"/>
    <p:sldId id="616" r:id="rId67"/>
    <p:sldId id="623" r:id="rId68"/>
    <p:sldId id="647" r:id="rId69"/>
    <p:sldId id="625" r:id="rId70"/>
    <p:sldId id="626" r:id="rId71"/>
    <p:sldId id="627" r:id="rId72"/>
    <p:sldId id="649" r:id="rId73"/>
    <p:sldId id="633" r:id="rId74"/>
    <p:sldId id="634" r:id="rId75"/>
    <p:sldId id="635" r:id="rId76"/>
    <p:sldId id="636" r:id="rId77"/>
    <p:sldId id="650" r:id="rId78"/>
    <p:sldId id="638" r:id="rId79"/>
    <p:sldId id="639" r:id="rId80"/>
    <p:sldId id="640" r:id="rId81"/>
  </p:sldIdLst>
  <p:sldSz cx="9144000" cy="6858000" type="screen4x3"/>
  <p:notesSz cx="6881813" cy="9296400"/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B9B9"/>
    <a:srgbClr val="FF9393"/>
    <a:srgbClr val="FFCC00"/>
    <a:srgbClr val="FF9900"/>
    <a:srgbClr val="3399FF"/>
    <a:srgbClr val="6699FF"/>
    <a:srgbClr val="59D8D5"/>
    <a:srgbClr val="E5FF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416" autoAdjust="0"/>
    <p:restoredTop sz="97445" autoAdjust="0"/>
  </p:normalViewPr>
  <p:slideViewPr>
    <p:cSldViewPr>
      <p:cViewPr varScale="1">
        <p:scale>
          <a:sx n="114" d="100"/>
          <a:sy n="114" d="100"/>
        </p:scale>
        <p:origin x="2112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80" d="100"/>
        <a:sy n="180" d="100"/>
      </p:scale>
      <p:origin x="0" y="-76323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presProps" Target="presProps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tableStyles" Target="tableStyles.xml"/><Relationship Id="rId61" Type="http://schemas.openxmlformats.org/officeDocument/2006/relationships/slide" Target="slides/slide60.xml"/><Relationship Id="rId82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132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1249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8900" y="0"/>
            <a:ext cx="298132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1249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298132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1249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8900" y="8829675"/>
            <a:ext cx="298132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8F76FFDB-9E7C-46B7-80CC-B87C3EC0B281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15586182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132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98900" y="0"/>
            <a:ext cx="298132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788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6013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7388" y="4416425"/>
            <a:ext cx="5507037" cy="418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 noProof="0"/>
              <a:t>Click to edit Master text styles</a:t>
            </a:r>
          </a:p>
          <a:p>
            <a:pPr lvl="1"/>
            <a:r>
              <a:rPr lang="el-GR" altLang="el-GR" noProof="0"/>
              <a:t>Second level</a:t>
            </a:r>
          </a:p>
          <a:p>
            <a:pPr lvl="2"/>
            <a:r>
              <a:rPr lang="el-GR" altLang="el-GR" noProof="0"/>
              <a:t>Third level</a:t>
            </a:r>
          </a:p>
          <a:p>
            <a:pPr lvl="3"/>
            <a:r>
              <a:rPr lang="el-GR" altLang="el-GR" noProof="0"/>
              <a:t>Fourth level</a:t>
            </a:r>
          </a:p>
          <a:p>
            <a:pPr lvl="4"/>
            <a:r>
              <a:rPr lang="el-GR" altLang="el-GR" noProof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298132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l-GR" altLang="el-GR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8900" y="8829675"/>
            <a:ext cx="298132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18B602E-255D-43AF-84C6-842A0E86BA24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28986643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1D536C4-F0F7-4393-B03B-94BD79B6F532}" type="slidenum">
              <a:rPr lang="el-GR" altLang="el-GR" smtClean="0"/>
              <a:pPr eaLnBrk="1" hangingPunct="1">
                <a:spcBef>
                  <a:spcPct val="0"/>
                </a:spcBef>
              </a:pPr>
              <a:t>5</a:t>
            </a:fld>
            <a:endParaRPr lang="el-GR" altLang="el-GR"/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153707835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1D536C4-F0F7-4393-B03B-94BD79B6F532}" type="slidenum">
              <a:rPr lang="el-GR" altLang="el-GR" smtClean="0"/>
              <a:pPr eaLnBrk="1" hangingPunct="1">
                <a:spcBef>
                  <a:spcPct val="0"/>
                </a:spcBef>
              </a:pPr>
              <a:t>56</a:t>
            </a:fld>
            <a:endParaRPr lang="el-GR" altLang="el-GR"/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17689913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1D536C4-F0F7-4393-B03B-94BD79B6F532}" type="slidenum">
              <a:rPr lang="el-GR" altLang="el-GR" smtClean="0"/>
              <a:pPr eaLnBrk="1" hangingPunct="1">
                <a:spcBef>
                  <a:spcPct val="0"/>
                </a:spcBef>
              </a:pPr>
              <a:t>63</a:t>
            </a:fld>
            <a:endParaRPr lang="el-GR" altLang="el-GR"/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2505579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1D536C4-F0F7-4393-B03B-94BD79B6F532}" type="slidenum">
              <a:rPr lang="el-GR" altLang="el-GR" smtClean="0"/>
              <a:pPr eaLnBrk="1" hangingPunct="1">
                <a:spcBef>
                  <a:spcPct val="0"/>
                </a:spcBef>
              </a:pPr>
              <a:t>68</a:t>
            </a:fld>
            <a:endParaRPr lang="el-GR" altLang="el-GR"/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164419123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1D536C4-F0F7-4393-B03B-94BD79B6F532}" type="slidenum">
              <a:rPr lang="el-GR" altLang="el-GR" smtClean="0"/>
              <a:pPr eaLnBrk="1" hangingPunct="1">
                <a:spcBef>
                  <a:spcPct val="0"/>
                </a:spcBef>
              </a:pPr>
              <a:t>72</a:t>
            </a:fld>
            <a:endParaRPr lang="el-GR" altLang="el-GR"/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135864066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1D536C4-F0F7-4393-B03B-94BD79B6F532}" type="slidenum">
              <a:rPr lang="el-GR" altLang="el-GR" smtClean="0"/>
              <a:pPr eaLnBrk="1" hangingPunct="1">
                <a:spcBef>
                  <a:spcPct val="0"/>
                </a:spcBef>
              </a:pPr>
              <a:t>77</a:t>
            </a:fld>
            <a:endParaRPr lang="el-GR" altLang="el-GR"/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36948084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6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100">
                <a:solidFill>
                  <a:schemeClr val="tx1"/>
                </a:solidFill>
                <a:latin typeface="Arial" charset="0"/>
              </a:defRPr>
            </a:lvl1pPr>
            <a:lvl2pPr marL="718156" indent="-276214" eaLnBrk="0" hangingPunct="0">
              <a:spcBef>
                <a:spcPct val="30000"/>
              </a:spcBef>
              <a:defRPr sz="1100">
                <a:solidFill>
                  <a:schemeClr val="tx1"/>
                </a:solidFill>
                <a:latin typeface="Arial" charset="0"/>
              </a:defRPr>
            </a:lvl2pPr>
            <a:lvl3pPr marL="1104855" indent="-220971" eaLnBrk="0" hangingPunct="0">
              <a:spcBef>
                <a:spcPct val="30000"/>
              </a:spcBef>
              <a:defRPr sz="1100">
                <a:solidFill>
                  <a:schemeClr val="tx1"/>
                </a:solidFill>
                <a:latin typeface="Arial" charset="0"/>
              </a:defRPr>
            </a:lvl3pPr>
            <a:lvl4pPr marL="1546798" indent="-220971" eaLnBrk="0" hangingPunct="0">
              <a:spcBef>
                <a:spcPct val="30000"/>
              </a:spcBef>
              <a:defRPr sz="1100">
                <a:solidFill>
                  <a:schemeClr val="tx1"/>
                </a:solidFill>
                <a:latin typeface="Arial" charset="0"/>
              </a:defRPr>
            </a:lvl4pPr>
            <a:lvl5pPr marL="1988741" indent="-220971" eaLnBrk="0" hangingPunct="0">
              <a:spcBef>
                <a:spcPct val="30000"/>
              </a:spcBef>
              <a:defRPr sz="1100">
                <a:solidFill>
                  <a:schemeClr val="tx1"/>
                </a:solidFill>
                <a:latin typeface="Arial" charset="0"/>
              </a:defRPr>
            </a:lvl5pPr>
            <a:lvl6pPr marL="2430683" indent="-220971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</a:defRPr>
            </a:lvl6pPr>
            <a:lvl7pPr marL="2872625" indent="-220971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</a:defRPr>
            </a:lvl7pPr>
            <a:lvl8pPr marL="3314567" indent="-220971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</a:defRPr>
            </a:lvl8pPr>
            <a:lvl9pPr marL="3756510" indent="-220971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53FA1501-5E0F-4359-86E5-99EAC17153A5}" type="slidenum">
              <a:rPr lang="el-GR" altLang="el-GR" smtClean="0"/>
              <a:pPr eaLnBrk="1" hangingPunct="1">
                <a:spcBef>
                  <a:spcPct val="0"/>
                </a:spcBef>
              </a:pPr>
              <a:t>10</a:t>
            </a:fld>
            <a:endParaRPr lang="el-GR" altLang="el-GR"/>
          </a:p>
        </p:txBody>
      </p:sp>
      <p:sp>
        <p:nvSpPr>
          <p:cNvPr id="2406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95338" y="720725"/>
            <a:ext cx="4806950" cy="3605213"/>
          </a:xfrm>
          <a:ln/>
        </p:spPr>
      </p:sp>
      <p:sp>
        <p:nvSpPr>
          <p:cNvPr id="2406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12743457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6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100">
                <a:solidFill>
                  <a:schemeClr val="tx1"/>
                </a:solidFill>
                <a:latin typeface="Arial" charset="0"/>
              </a:defRPr>
            </a:lvl1pPr>
            <a:lvl2pPr marL="718156" indent="-276214" eaLnBrk="0" hangingPunct="0">
              <a:spcBef>
                <a:spcPct val="30000"/>
              </a:spcBef>
              <a:defRPr sz="1100">
                <a:solidFill>
                  <a:schemeClr val="tx1"/>
                </a:solidFill>
                <a:latin typeface="Arial" charset="0"/>
              </a:defRPr>
            </a:lvl2pPr>
            <a:lvl3pPr marL="1104855" indent="-220971" eaLnBrk="0" hangingPunct="0">
              <a:spcBef>
                <a:spcPct val="30000"/>
              </a:spcBef>
              <a:defRPr sz="1100">
                <a:solidFill>
                  <a:schemeClr val="tx1"/>
                </a:solidFill>
                <a:latin typeface="Arial" charset="0"/>
              </a:defRPr>
            </a:lvl3pPr>
            <a:lvl4pPr marL="1546798" indent="-220971" eaLnBrk="0" hangingPunct="0">
              <a:spcBef>
                <a:spcPct val="30000"/>
              </a:spcBef>
              <a:defRPr sz="1100">
                <a:solidFill>
                  <a:schemeClr val="tx1"/>
                </a:solidFill>
                <a:latin typeface="Arial" charset="0"/>
              </a:defRPr>
            </a:lvl4pPr>
            <a:lvl5pPr marL="1988741" indent="-220971" eaLnBrk="0" hangingPunct="0">
              <a:spcBef>
                <a:spcPct val="30000"/>
              </a:spcBef>
              <a:defRPr sz="1100">
                <a:solidFill>
                  <a:schemeClr val="tx1"/>
                </a:solidFill>
                <a:latin typeface="Arial" charset="0"/>
              </a:defRPr>
            </a:lvl5pPr>
            <a:lvl6pPr marL="2430683" indent="-220971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</a:defRPr>
            </a:lvl6pPr>
            <a:lvl7pPr marL="2872625" indent="-220971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</a:defRPr>
            </a:lvl7pPr>
            <a:lvl8pPr marL="3314567" indent="-220971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</a:defRPr>
            </a:lvl8pPr>
            <a:lvl9pPr marL="3756510" indent="-220971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5A7E9C37-5146-458C-BA87-1C7794647B3A}" type="slidenum">
              <a:rPr lang="el-GR" altLang="el-GR" smtClean="0"/>
              <a:pPr eaLnBrk="1" hangingPunct="1">
                <a:spcBef>
                  <a:spcPct val="0"/>
                </a:spcBef>
              </a:pPr>
              <a:t>20</a:t>
            </a:fld>
            <a:endParaRPr lang="el-GR" altLang="el-GR"/>
          </a:p>
        </p:txBody>
      </p:sp>
      <p:sp>
        <p:nvSpPr>
          <p:cNvPr id="2416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95338" y="720725"/>
            <a:ext cx="4806950" cy="3605213"/>
          </a:xfrm>
          <a:ln/>
        </p:spPr>
      </p:sp>
      <p:sp>
        <p:nvSpPr>
          <p:cNvPr id="2416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27332777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900">
                <a:solidFill>
                  <a:schemeClr val="tx1"/>
                </a:solidFill>
                <a:latin typeface="Arial" charset="0"/>
              </a:defRPr>
            </a:lvl1pPr>
            <a:lvl2pPr marL="718156" indent="-276214" eaLnBrk="0" hangingPunct="0">
              <a:defRPr sz="1900">
                <a:solidFill>
                  <a:schemeClr val="tx1"/>
                </a:solidFill>
                <a:latin typeface="Arial" charset="0"/>
              </a:defRPr>
            </a:lvl2pPr>
            <a:lvl3pPr marL="1104855" indent="-220971" eaLnBrk="0" hangingPunct="0">
              <a:defRPr sz="1900">
                <a:solidFill>
                  <a:schemeClr val="tx1"/>
                </a:solidFill>
                <a:latin typeface="Arial" charset="0"/>
              </a:defRPr>
            </a:lvl3pPr>
            <a:lvl4pPr marL="1546798" indent="-220971" eaLnBrk="0" hangingPunct="0">
              <a:defRPr sz="1900">
                <a:solidFill>
                  <a:schemeClr val="tx1"/>
                </a:solidFill>
                <a:latin typeface="Arial" charset="0"/>
              </a:defRPr>
            </a:lvl4pPr>
            <a:lvl5pPr marL="1988741" indent="-220971" eaLnBrk="0" hangingPunct="0">
              <a:defRPr sz="1900">
                <a:solidFill>
                  <a:schemeClr val="tx1"/>
                </a:solidFill>
                <a:latin typeface="Arial" charset="0"/>
              </a:defRPr>
            </a:lvl5pPr>
            <a:lvl6pPr marL="2430683" indent="-22097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1900">
                <a:solidFill>
                  <a:schemeClr val="tx1"/>
                </a:solidFill>
                <a:latin typeface="Arial" charset="0"/>
              </a:defRPr>
            </a:lvl6pPr>
            <a:lvl7pPr marL="2872625" indent="-22097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1900">
                <a:solidFill>
                  <a:schemeClr val="tx1"/>
                </a:solidFill>
                <a:latin typeface="Arial" charset="0"/>
              </a:defRPr>
            </a:lvl7pPr>
            <a:lvl8pPr marL="3314567" indent="-22097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1900">
                <a:solidFill>
                  <a:schemeClr val="tx1"/>
                </a:solidFill>
                <a:latin typeface="Arial" charset="0"/>
              </a:defRPr>
            </a:lvl8pPr>
            <a:lvl9pPr marL="3756510" indent="-22097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19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8851C20-6650-4E44-94AA-0E210D4DC88E}" type="slidenum">
              <a:rPr lang="el-GR" altLang="el-GR" sz="1100"/>
              <a:pPr eaLnBrk="1" hangingPunct="1"/>
              <a:t>22</a:t>
            </a:fld>
            <a:endParaRPr lang="el-GR" altLang="el-GR" sz="1100" dirty="0"/>
          </a:p>
        </p:txBody>
      </p:sp>
      <p:sp>
        <p:nvSpPr>
          <p:cNvPr id="1116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6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35249757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900">
                <a:solidFill>
                  <a:schemeClr val="tx1"/>
                </a:solidFill>
                <a:latin typeface="Arial" charset="0"/>
              </a:defRPr>
            </a:lvl1pPr>
            <a:lvl2pPr marL="718156" indent="-276214" eaLnBrk="0" hangingPunct="0">
              <a:defRPr sz="1900">
                <a:solidFill>
                  <a:schemeClr val="tx1"/>
                </a:solidFill>
                <a:latin typeface="Arial" charset="0"/>
              </a:defRPr>
            </a:lvl2pPr>
            <a:lvl3pPr marL="1104855" indent="-220971" eaLnBrk="0" hangingPunct="0">
              <a:defRPr sz="1900">
                <a:solidFill>
                  <a:schemeClr val="tx1"/>
                </a:solidFill>
                <a:latin typeface="Arial" charset="0"/>
              </a:defRPr>
            </a:lvl3pPr>
            <a:lvl4pPr marL="1546798" indent="-220971" eaLnBrk="0" hangingPunct="0">
              <a:defRPr sz="1900">
                <a:solidFill>
                  <a:schemeClr val="tx1"/>
                </a:solidFill>
                <a:latin typeface="Arial" charset="0"/>
              </a:defRPr>
            </a:lvl4pPr>
            <a:lvl5pPr marL="1988741" indent="-220971" eaLnBrk="0" hangingPunct="0">
              <a:defRPr sz="1900">
                <a:solidFill>
                  <a:schemeClr val="tx1"/>
                </a:solidFill>
                <a:latin typeface="Arial" charset="0"/>
              </a:defRPr>
            </a:lvl5pPr>
            <a:lvl6pPr marL="2430683" indent="-22097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1900">
                <a:solidFill>
                  <a:schemeClr val="tx1"/>
                </a:solidFill>
                <a:latin typeface="Arial" charset="0"/>
              </a:defRPr>
            </a:lvl6pPr>
            <a:lvl7pPr marL="2872625" indent="-22097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1900">
                <a:solidFill>
                  <a:schemeClr val="tx1"/>
                </a:solidFill>
                <a:latin typeface="Arial" charset="0"/>
              </a:defRPr>
            </a:lvl7pPr>
            <a:lvl8pPr marL="3314567" indent="-22097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1900">
                <a:solidFill>
                  <a:schemeClr val="tx1"/>
                </a:solidFill>
                <a:latin typeface="Arial" charset="0"/>
              </a:defRPr>
            </a:lvl8pPr>
            <a:lvl9pPr marL="3756510" indent="-22097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19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99696EC-B573-4D2E-A21E-4E3108B73C61}" type="slidenum">
              <a:rPr lang="el-GR" altLang="el-GR" sz="1100"/>
              <a:pPr eaLnBrk="1" hangingPunct="1"/>
              <a:t>23</a:t>
            </a:fld>
            <a:endParaRPr lang="el-GR" altLang="el-GR" sz="1100" dirty="0"/>
          </a:p>
        </p:txBody>
      </p:sp>
      <p:sp>
        <p:nvSpPr>
          <p:cNvPr id="1105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22172396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900">
                <a:solidFill>
                  <a:schemeClr val="tx1"/>
                </a:solidFill>
                <a:latin typeface="Arial" charset="0"/>
              </a:defRPr>
            </a:lvl1pPr>
            <a:lvl2pPr marL="718156" indent="-276214" eaLnBrk="0" hangingPunct="0">
              <a:defRPr sz="1900">
                <a:solidFill>
                  <a:schemeClr val="tx1"/>
                </a:solidFill>
                <a:latin typeface="Arial" charset="0"/>
              </a:defRPr>
            </a:lvl2pPr>
            <a:lvl3pPr marL="1104855" indent="-220971" eaLnBrk="0" hangingPunct="0">
              <a:defRPr sz="1900">
                <a:solidFill>
                  <a:schemeClr val="tx1"/>
                </a:solidFill>
                <a:latin typeface="Arial" charset="0"/>
              </a:defRPr>
            </a:lvl3pPr>
            <a:lvl4pPr marL="1546798" indent="-220971" eaLnBrk="0" hangingPunct="0">
              <a:defRPr sz="1900">
                <a:solidFill>
                  <a:schemeClr val="tx1"/>
                </a:solidFill>
                <a:latin typeface="Arial" charset="0"/>
              </a:defRPr>
            </a:lvl4pPr>
            <a:lvl5pPr marL="1988741" indent="-220971" eaLnBrk="0" hangingPunct="0">
              <a:defRPr sz="1900">
                <a:solidFill>
                  <a:schemeClr val="tx1"/>
                </a:solidFill>
                <a:latin typeface="Arial" charset="0"/>
              </a:defRPr>
            </a:lvl5pPr>
            <a:lvl6pPr marL="2430683" indent="-22097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1900">
                <a:solidFill>
                  <a:schemeClr val="tx1"/>
                </a:solidFill>
                <a:latin typeface="Arial" charset="0"/>
              </a:defRPr>
            </a:lvl6pPr>
            <a:lvl7pPr marL="2872625" indent="-22097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1900">
                <a:solidFill>
                  <a:schemeClr val="tx1"/>
                </a:solidFill>
                <a:latin typeface="Arial" charset="0"/>
              </a:defRPr>
            </a:lvl7pPr>
            <a:lvl8pPr marL="3314567" indent="-22097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1900">
                <a:solidFill>
                  <a:schemeClr val="tx1"/>
                </a:solidFill>
                <a:latin typeface="Arial" charset="0"/>
              </a:defRPr>
            </a:lvl8pPr>
            <a:lvl9pPr marL="3756510" indent="-22097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19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32A3CF1-A0AD-41D7-9F4E-1D78E62A8CA4}" type="slidenum">
              <a:rPr lang="el-GR" altLang="el-GR" sz="1100"/>
              <a:pPr eaLnBrk="1" hangingPunct="1"/>
              <a:t>28</a:t>
            </a:fld>
            <a:endParaRPr lang="el-GR" altLang="el-GR" sz="1100" dirty="0"/>
          </a:p>
        </p:txBody>
      </p:sp>
      <p:sp>
        <p:nvSpPr>
          <p:cNvPr id="1126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136727229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1D536C4-F0F7-4393-B03B-94BD79B6F532}" type="slidenum">
              <a:rPr lang="el-GR" altLang="el-GR" smtClean="0"/>
              <a:pPr eaLnBrk="1" hangingPunct="1">
                <a:spcBef>
                  <a:spcPct val="0"/>
                </a:spcBef>
              </a:pPr>
              <a:t>29</a:t>
            </a:fld>
            <a:endParaRPr lang="el-GR" altLang="el-GR"/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426856308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1D536C4-F0F7-4393-B03B-94BD79B6F532}" type="slidenum">
              <a:rPr lang="el-GR" altLang="el-GR" smtClean="0"/>
              <a:pPr eaLnBrk="1" hangingPunct="1">
                <a:spcBef>
                  <a:spcPct val="0"/>
                </a:spcBef>
              </a:pPr>
              <a:t>38</a:t>
            </a:fld>
            <a:endParaRPr lang="el-GR" altLang="el-GR"/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408205750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1D536C4-F0F7-4393-B03B-94BD79B6F532}" type="slidenum">
              <a:rPr lang="el-GR" altLang="el-GR" smtClean="0"/>
              <a:pPr eaLnBrk="1" hangingPunct="1">
                <a:spcBef>
                  <a:spcPct val="0"/>
                </a:spcBef>
              </a:pPr>
              <a:t>47</a:t>
            </a:fld>
            <a:endParaRPr lang="el-GR" altLang="el-GR"/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4667244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 userDrawn="1"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algn="ctr" eaLnBrk="1" hangingPunct="1">
                <a:defRPr/>
              </a:pPr>
              <a:endParaRPr lang="en-US" altLang="en-US" sz="2400">
                <a:latin typeface="Times New Roman" pitchFamily="18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 sz="2400">
                <a:latin typeface="Times New Roman" pitchFamily="18" charset="0"/>
              </a:endParaRPr>
            </a:p>
          </p:txBody>
        </p:sp>
        <p:grpSp>
          <p:nvGrpSpPr>
            <p:cNvPr id="7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2400">
                  <a:latin typeface="Times New Roman" pitchFamily="18" charset="0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2400">
                  <a:latin typeface="Times New Roman" pitchFamily="18" charset="0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2400">
                  <a:latin typeface="Times New Roman" pitchFamily="18" charset="0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2400">
                  <a:latin typeface="Times New Roman" pitchFamily="18" charset="0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2400">
                  <a:latin typeface="Times New Roman" pitchFamily="18" charset="0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2400">
                  <a:latin typeface="Times New Roman" pitchFamily="18" charset="0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2400">
                  <a:latin typeface="Times New Roman" pitchFamily="18" charset="0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2400">
                  <a:latin typeface="Times New Roman" pitchFamily="18" charset="0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2400">
                  <a:latin typeface="Times New Roman" pitchFamily="18" charset="0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 sz="2400">
                  <a:latin typeface="Times New Roman" pitchFamily="18" charset="0"/>
                </a:endParaRPr>
              </a:p>
            </p:txBody>
          </p:sp>
        </p:grpSp>
      </p:grpSp>
      <p:pic>
        <p:nvPicPr>
          <p:cNvPr id="27" name="Picture 26" descr="baneri"/>
          <p:cNvPicPr/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89" y="6172200"/>
            <a:ext cx="2059429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" name="Picture 27" descr="j"/>
          <p:cNvPicPr/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96388" y="6172200"/>
            <a:ext cx="1306945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0486972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8771782" y="6580262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7C16A0E2-EB6F-4C38-85DC-FFD6D698FF61}" type="slidenum">
              <a:rPr lang="el-GR" sz="1200" b="1" smtClean="0"/>
              <a:pPr/>
              <a:t>‹#›</a:t>
            </a:fld>
            <a:endParaRPr lang="el-GR" sz="1200" b="1" dirty="0"/>
          </a:p>
        </p:txBody>
      </p:sp>
    </p:spTree>
    <p:extLst>
      <p:ext uri="{BB962C8B-B14F-4D97-AF65-F5344CB8AC3E}">
        <p14:creationId xmlns:p14="http://schemas.microsoft.com/office/powerpoint/2010/main" val="25851183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 userDrawn="1"/>
        </p:nvSpPr>
        <p:spPr>
          <a:xfrm>
            <a:off x="5141917" y="6328906"/>
            <a:ext cx="5822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74BD3778-56CC-4EF1-B762-0A0033F5FC09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5153076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C1710C-DF24-4FD1-AE24-B96E29D76D81}" type="slidenum">
              <a:rPr lang="en-GB" altLang="el-GR"/>
              <a:pPr>
                <a:defRPr/>
              </a:pPr>
              <a:t>‹#›</a:t>
            </a:fld>
            <a:endParaRPr lang="en-GB" altLang="el-GR"/>
          </a:p>
        </p:txBody>
      </p:sp>
    </p:spTree>
    <p:extLst>
      <p:ext uri="{BB962C8B-B14F-4D97-AF65-F5344CB8AC3E}">
        <p14:creationId xmlns:p14="http://schemas.microsoft.com/office/powerpoint/2010/main" val="6978035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4"/>
          <p:cNvGrpSpPr>
            <a:grpSpLocks/>
          </p:cNvGrpSpPr>
          <p:nvPr userDrawn="1"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35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algn="ctr" eaLnBrk="1" hangingPunct="1">
                <a:defRPr/>
              </a:pPr>
              <a:endParaRPr lang="en-US" altLang="en-US" sz="2400">
                <a:latin typeface="Times New Roman" pitchFamily="18" charset="0"/>
              </a:endParaRPr>
            </a:p>
          </p:txBody>
        </p:sp>
        <p:sp>
          <p:nvSpPr>
            <p:cNvPr id="36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 sz="2400">
                <a:latin typeface="Times New Roman" pitchFamily="18" charset="0"/>
              </a:endParaRPr>
            </a:p>
          </p:txBody>
        </p:sp>
        <p:sp>
          <p:nvSpPr>
            <p:cNvPr id="37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>
                <a:solidFill>
                  <a:schemeClr val="hlink"/>
                </a:solidFill>
                <a:latin typeface="Arial" charset="0"/>
              </a:endParaRPr>
            </a:p>
          </p:txBody>
        </p:sp>
        <p:sp>
          <p:nvSpPr>
            <p:cNvPr id="38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>
                <a:solidFill>
                  <a:schemeClr val="hlink"/>
                </a:solidFill>
                <a:latin typeface="Arial" charset="0"/>
              </a:endParaRPr>
            </a:p>
          </p:txBody>
        </p:sp>
        <p:sp>
          <p:nvSpPr>
            <p:cNvPr id="39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>
                <a:solidFill>
                  <a:schemeClr val="accent2"/>
                </a:solidFill>
                <a:latin typeface="Arial" charset="0"/>
              </a:endParaRPr>
            </a:p>
          </p:txBody>
        </p:sp>
        <p:sp>
          <p:nvSpPr>
            <p:cNvPr id="40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>
                <a:solidFill>
                  <a:schemeClr val="hlink"/>
                </a:solidFill>
                <a:latin typeface="Arial" charset="0"/>
              </a:endParaRPr>
            </a:p>
          </p:txBody>
        </p:sp>
        <p:sp>
          <p:nvSpPr>
            <p:cNvPr id="41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 sz="2400">
                <a:latin typeface="Times New Roman" pitchFamily="18" charset="0"/>
              </a:endParaRPr>
            </a:p>
          </p:txBody>
        </p:sp>
        <p:sp>
          <p:nvSpPr>
            <p:cNvPr id="42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>
                <a:solidFill>
                  <a:schemeClr val="accent2"/>
                </a:solidFill>
                <a:latin typeface="Arial" charset="0"/>
              </a:endParaRPr>
            </a:p>
          </p:txBody>
        </p:sp>
        <p:sp>
          <p:nvSpPr>
            <p:cNvPr id="43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>
                <a:solidFill>
                  <a:schemeClr val="accent2"/>
                </a:solidFill>
                <a:latin typeface="Arial" charset="0"/>
              </a:endParaRPr>
            </a:p>
          </p:txBody>
        </p:sp>
      </p:grpSp>
      <p:grpSp>
        <p:nvGrpSpPr>
          <p:cNvPr id="1027" name="Group 17"/>
          <p:cNvGrpSpPr>
            <a:grpSpLocks/>
          </p:cNvGrpSpPr>
          <p:nvPr userDrawn="1"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45" name="Rectangle 18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algn="ctr" eaLnBrk="1" hangingPunct="1">
                <a:defRPr/>
              </a:pPr>
              <a:endParaRPr lang="en-US" altLang="en-US" sz="2400"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46" name="Rectangle 19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 sz="2400"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47" name="Rectangle 20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>
                <a:solidFill>
                  <a:schemeClr val="hlink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48" name="Rectangle 21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>
                <a:solidFill>
                  <a:schemeClr val="hlink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49" name="Rectangle 22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>
                <a:solidFill>
                  <a:schemeClr val="accent2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50" name="Rectangle 23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>
                <a:solidFill>
                  <a:schemeClr val="hlink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51" name="Rectangle 24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 sz="2400"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52" name="Rectangle 25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>
                <a:solidFill>
                  <a:schemeClr val="accent2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53" name="Rectangle 26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>
                <a:solidFill>
                  <a:schemeClr val="accent2"/>
                </a:solidFill>
                <a:latin typeface="Arial" charset="0"/>
                <a:cs typeface="Arial" charset="0"/>
              </a:endParaRPr>
            </a:p>
          </p:txBody>
        </p:sp>
      </p:grpSp>
      <p:pic>
        <p:nvPicPr>
          <p:cNvPr id="29" name="Picture 28" descr="baneri"/>
          <p:cNvPicPr/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28600" y="6172200"/>
            <a:ext cx="1872208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" name="Picture 29" descr="j"/>
          <p:cNvPicPr/>
          <p:nvPr userDrawn="1"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209800" y="6172200"/>
            <a:ext cx="1080120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2" r:id="rId2"/>
    <p:sldLayoutId id="2147483714" r:id="rId3"/>
    <p:sldLayoutId id="2147483715" r:id="rId4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752600"/>
            <a:ext cx="9144000" cy="5029201"/>
          </a:xfrm>
        </p:spPr>
        <p:txBody>
          <a:bodyPr/>
          <a:lstStyle/>
          <a:p>
            <a:pPr marL="0" indent="0" algn="ctr">
              <a:buNone/>
            </a:pPr>
            <a:r>
              <a:rPr lang="en-US" b="1" dirty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en-US" sz="2400" b="1" dirty="0">
                <a:latin typeface="Cambria" panose="02040503050406030204" pitchFamily="18" charset="0"/>
                <a:ea typeface="Cambria" panose="02040503050406030204" pitchFamily="18" charset="0"/>
              </a:rPr>
              <a:t>TRAJNIMI I AVANCUAR PROFESIONAL PËR PROKURIM</a:t>
            </a:r>
          </a:p>
          <a:p>
            <a:pPr marL="0" marR="0" algn="ctr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</a:pPr>
            <a:r>
              <a:rPr lang="en-US" altLang="en-US" sz="2400" b="1" dirty="0">
                <a:solidFill>
                  <a:srgbClr val="FFFFFF"/>
                </a:solidFill>
              </a:rPr>
              <a:t>IKIMI SOCIAL </a:t>
            </a:r>
            <a:br>
              <a:rPr lang="en-US" altLang="en-US" sz="2400" b="1" dirty="0">
                <a:solidFill>
                  <a:srgbClr val="FFFFFF"/>
                </a:solidFill>
              </a:rPr>
            </a:br>
            <a:r>
              <a:rPr lang="sq-AL" sz="24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MENAXHIMI I RREZIKUT NË PROCESIN E TENDERIMIT</a:t>
            </a:r>
            <a:endParaRPr lang="sq-AL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>
              <a:buNone/>
            </a:pPr>
            <a:endParaRPr lang="en-US" altLang="en-US" sz="2400" b="1" dirty="0"/>
          </a:p>
          <a:p>
            <a:pPr marL="0" indent="0" algn="ctr">
              <a:buNone/>
            </a:pPr>
            <a:r>
              <a:rPr lang="en-US" sz="2400" b="1" dirty="0">
                <a:latin typeface="Cambria" panose="02040503050406030204" pitchFamily="18" charset="0"/>
                <a:ea typeface="Cambria" panose="02040503050406030204" pitchFamily="18" charset="0"/>
              </a:rPr>
              <a:t>Moduli </a:t>
            </a:r>
            <a:r>
              <a:rPr lang="en-US" sz="2400" b="1" dirty="0" err="1">
                <a:latin typeface="Cambria" panose="02040503050406030204" pitchFamily="18" charset="0"/>
                <a:ea typeface="Cambria" panose="02040503050406030204" pitchFamily="18" charset="0"/>
              </a:rPr>
              <a:t>i</a:t>
            </a:r>
            <a:r>
              <a:rPr lang="en-US" sz="2400" b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sq-AL" sz="2400" b="1" dirty="0">
                <a:latin typeface="Cambria" panose="02040503050406030204" pitchFamily="18" charset="0"/>
                <a:ea typeface="Cambria" panose="02040503050406030204" pitchFamily="18" charset="0"/>
              </a:rPr>
              <a:t>2</a:t>
            </a:r>
            <a:r>
              <a:rPr lang="en-US" sz="2400" b="1" dirty="0">
                <a:latin typeface="Cambria" panose="02040503050406030204" pitchFamily="18" charset="0"/>
                <a:ea typeface="Cambria" panose="02040503050406030204" pitchFamily="18" charset="0"/>
              </a:rPr>
              <a:t>-</a:t>
            </a:r>
            <a:r>
              <a:rPr lang="en-US" sz="2400" b="1" dirty="0" err="1">
                <a:latin typeface="Cambria" panose="02040503050406030204" pitchFamily="18" charset="0"/>
                <a:ea typeface="Cambria" panose="02040503050406030204" pitchFamily="18" charset="0"/>
              </a:rPr>
              <a:t>të</a:t>
            </a:r>
            <a:endParaRPr lang="en-US" sz="2400" b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 algn="ctr">
              <a:buNone/>
            </a:pPr>
            <a:endParaRPr lang="en-US" b="1" dirty="0">
              <a:solidFill>
                <a:schemeClr val="bg2">
                  <a:lumMod val="60000"/>
                  <a:lumOff val="40000"/>
                </a:schemeClr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 algn="ctr">
              <a:buNone/>
            </a:pPr>
            <a:endParaRPr lang="en-US" b="1" dirty="0">
              <a:solidFill>
                <a:schemeClr val="bg2">
                  <a:lumMod val="60000"/>
                  <a:lumOff val="40000"/>
                </a:schemeClr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 algn="ctr">
              <a:buNone/>
            </a:pPr>
            <a:r>
              <a:rPr lang="en-US" b="1" dirty="0">
                <a:solidFill>
                  <a:schemeClr val="bg2">
                    <a:lumMod val="60000"/>
                    <a:lumOff val="4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_________________________________________________________</a:t>
            </a:r>
          </a:p>
          <a:p>
            <a:pPr marL="0" indent="0" algn="ctr">
              <a:buNone/>
            </a:pPr>
            <a:r>
              <a:rPr lang="en-US" sz="2000" b="1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2024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BC7F958-8BB7-444B-8DFF-9AC589BAE89D}"/>
              </a:ext>
            </a:extLst>
          </p:cNvPr>
          <p:cNvSpPr txBox="1">
            <a:spLocks noChangeArrowheads="1"/>
          </p:cNvSpPr>
          <p:nvPr/>
        </p:nvSpPr>
        <p:spPr>
          <a:xfrm>
            <a:off x="5638800" y="5219522"/>
            <a:ext cx="3429000" cy="769441"/>
          </a:xfrm>
          <a:prstGeom prst="rect">
            <a:avLst/>
          </a:prstGeom>
        </p:spPr>
        <p:txBody>
          <a:bodyPr wrap="square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ctr" eaLnBrk="1" hangingPunct="1">
              <a:buNone/>
            </a:pPr>
            <a:r>
              <a:rPr lang="en-US" altLang="en-US" sz="2000" noProof="1"/>
              <a:t> </a:t>
            </a:r>
            <a:r>
              <a:rPr lang="en-US" altLang="en-US" sz="2000" b="1" noProof="1">
                <a:latin typeface="Cambria" panose="02040503050406030204" pitchFamily="18" charset="0"/>
                <a:ea typeface="Cambria" panose="02040503050406030204" pitchFamily="18" charset="0"/>
              </a:rPr>
              <a:t>TRAJNER: </a:t>
            </a:r>
          </a:p>
          <a:p>
            <a:pPr algn="ctr" eaLnBrk="1" hangingPunct="1">
              <a:buNone/>
            </a:pPr>
            <a:r>
              <a:rPr lang="en-US" altLang="en-US" sz="2000" b="1" noProof="1">
                <a:latin typeface="Cambria" panose="02040503050406030204" pitchFamily="18" charset="0"/>
                <a:ea typeface="Cambria" panose="02040503050406030204" pitchFamily="18" charset="0"/>
              </a:rPr>
              <a:t>      </a:t>
            </a:r>
            <a:endParaRPr lang="sq-AL" altLang="en-US" sz="2000" b="1" noProof="1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pic>
        <p:nvPicPr>
          <p:cNvPr id="5" name="Picture 4" descr="C:\Users\agron\OneDrive\Desktop\PRB1\log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304800"/>
            <a:ext cx="7543800" cy="10287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625006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7060" name="Text Box 4"/>
          <p:cNvSpPr txBox="1">
            <a:spLocks noChangeArrowheads="1"/>
          </p:cNvSpPr>
          <p:nvPr/>
        </p:nvSpPr>
        <p:spPr bwMode="auto">
          <a:xfrm>
            <a:off x="395536" y="1052736"/>
            <a:ext cx="8382000" cy="3262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65113" indent="-265113"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sq-AL" altLang="el-GR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Gjatë fazës së planifikimit të prokurimit rreziqet, që mund të ndikojnë në procesin e prokurimit, duhet të identifikohen dhe të regjistrohen në </a:t>
            </a:r>
            <a:r>
              <a:rPr lang="sq-AL" altLang="el-GR" sz="16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Regjistrin e Rrezikut</a:t>
            </a:r>
            <a:r>
              <a:rPr lang="sq-AL" altLang="el-GR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</a:p>
          <a:p>
            <a:pPr eaLnBrk="1" hangingPunct="1"/>
            <a:r>
              <a:rPr lang="sq-AL" altLang="el-GR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Rreziqet e identifikuara gjatë kësaj faze janë pak a shumë të dukshme dhe kryesisht i referohen </a:t>
            </a:r>
            <a:r>
              <a:rPr lang="sq-AL" altLang="el-GR" sz="1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disponueshmërisë</a:t>
            </a:r>
            <a:r>
              <a:rPr lang="sq-AL" altLang="el-GR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së burimeve në Autoritetin Kontraktues, paqartësitë në kuadrin ligjor ose ndërlidhjet me aktivitetet e tjera të prokurimit ose rezultatet e projekteve të tjera.</a:t>
            </a:r>
          </a:p>
          <a:p>
            <a:pPr eaLnBrk="1" hangingPunct="1"/>
            <a:r>
              <a:rPr lang="sq-AL" altLang="el-GR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Regjistri i Rrezikut duhet të kompletohet dhe përditësohet gjatë gjithë ciklit të jetës së procesit të prokurimit dhe pjesët përkatëse të tij mund të transferohen në Regjistrin e Rrezikut të zbatimit të kontratës pas dhënies së kontratës</a:t>
            </a:r>
            <a:r>
              <a:rPr lang="en-US" altLang="el-GR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</a:p>
          <a:p>
            <a:pPr eaLnBrk="1" hangingPunct="1"/>
            <a:endParaRPr lang="el-GR" altLang="el-GR" sz="1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47461" name="AutoShape 5"/>
          <p:cNvSpPr>
            <a:spLocks noChangeArrowheads="1"/>
          </p:cNvSpPr>
          <p:nvPr/>
        </p:nvSpPr>
        <p:spPr bwMode="auto">
          <a:xfrm>
            <a:off x="609600" y="2438400"/>
            <a:ext cx="1981200" cy="1676400"/>
          </a:xfrm>
          <a:prstGeom prst="wedgeRectCallout">
            <a:avLst>
              <a:gd name="adj1" fmla="val -43750"/>
              <a:gd name="adj2" fmla="val 70000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41325" indent="-441325"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 typeface="Wingdings" pitchFamily="2" charset="2"/>
              <a:buNone/>
            </a:pPr>
            <a:endParaRPr lang="en-US" altLang="el-GR"/>
          </a:p>
        </p:txBody>
      </p:sp>
      <p:sp>
        <p:nvSpPr>
          <p:cNvPr id="147462" name="Text Box 6"/>
          <p:cNvSpPr txBox="1">
            <a:spLocks noChangeArrowheads="1"/>
          </p:cNvSpPr>
          <p:nvPr/>
        </p:nvSpPr>
        <p:spPr bwMode="auto">
          <a:xfrm>
            <a:off x="838200" y="3489325"/>
            <a:ext cx="2438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41325" indent="-441325"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l-GR"/>
          </a:p>
        </p:txBody>
      </p:sp>
      <p:sp>
        <p:nvSpPr>
          <p:cNvPr id="147466" name="Text Box 9"/>
          <p:cNvSpPr txBox="1">
            <a:spLocks noChangeArrowheads="1"/>
          </p:cNvSpPr>
          <p:nvPr/>
        </p:nvSpPr>
        <p:spPr bwMode="auto">
          <a:xfrm>
            <a:off x="1600200" y="4365104"/>
            <a:ext cx="7010400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898525" indent="-441325" defTabSz="712788"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712788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712788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712788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712788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712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712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712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712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1588" indent="-1588" algn="just" eaLnBrk="1" hangingPunct="1">
              <a:spcBef>
                <a:spcPct val="50000"/>
              </a:spcBef>
              <a:buNone/>
            </a:pPr>
            <a:r>
              <a:rPr lang="el-GR" altLang="el-GR" sz="18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</a:t>
            </a:r>
            <a:r>
              <a:rPr lang="sq-AL" altLang="el-GR" sz="18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Një vlerësim i thellë i rreziqeve të identifikuara gjatë fazës së planifikimit të prokurimit duhet të përbëjë bazën për vendimin e Autoritetit Kontraktues që të vazhdojë me procesin ose vonojë ose edhe ta anulojë atë në rast se ka kërcënime serioze për përfundimin e suksesshëm të tij.</a:t>
            </a:r>
          </a:p>
        </p:txBody>
      </p:sp>
      <p:pic>
        <p:nvPicPr>
          <p:cNvPr id="147467" name="Picture 1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4975567"/>
            <a:ext cx="799353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10"/>
          <p:cNvSpPr/>
          <p:nvPr/>
        </p:nvSpPr>
        <p:spPr>
          <a:xfrm>
            <a:off x="467544" y="476672"/>
            <a:ext cx="669446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sq-AL" sz="2400" b="1" dirty="0"/>
              <a:t>Identifikimi, analizimi dhe vlerësimi i rrezikut</a:t>
            </a:r>
          </a:p>
        </p:txBody>
      </p:sp>
    </p:spTree>
    <p:extLst>
      <p:ext uri="{BB962C8B-B14F-4D97-AF65-F5344CB8AC3E}">
        <p14:creationId xmlns:p14="http://schemas.microsoft.com/office/powerpoint/2010/main" val="35511141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4" name="Text Box 4"/>
          <p:cNvSpPr txBox="1">
            <a:spLocks noChangeArrowheads="1"/>
          </p:cNvSpPr>
          <p:nvPr/>
        </p:nvSpPr>
        <p:spPr bwMode="auto">
          <a:xfrm>
            <a:off x="533400" y="1295400"/>
            <a:ext cx="80772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35000"/>
              </a:spcBef>
              <a:buNone/>
            </a:pPr>
            <a:r>
              <a:rPr lang="sq-AL" altLang="el-GR" sz="18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Teknikat,</a:t>
            </a:r>
            <a:r>
              <a:rPr lang="sq-AL" altLang="el-GR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të cilat mund të përdoren për </a:t>
            </a:r>
            <a:r>
              <a:rPr lang="sq-AL" altLang="el-GR" sz="18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identifikimin e rreziqeve të mundshme </a:t>
            </a:r>
            <a:r>
              <a:rPr lang="sq-AL" altLang="el-GR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janë:</a:t>
            </a:r>
          </a:p>
        </p:txBody>
      </p:sp>
      <p:sp>
        <p:nvSpPr>
          <p:cNvPr id="148485" name="AutoShape 5"/>
          <p:cNvSpPr>
            <a:spLocks noChangeArrowheads="1"/>
          </p:cNvSpPr>
          <p:nvPr/>
        </p:nvSpPr>
        <p:spPr bwMode="auto">
          <a:xfrm>
            <a:off x="609600" y="2438400"/>
            <a:ext cx="1981200" cy="1676400"/>
          </a:xfrm>
          <a:prstGeom prst="wedgeRectCallout">
            <a:avLst>
              <a:gd name="adj1" fmla="val -43750"/>
              <a:gd name="adj2" fmla="val 70000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41325" indent="-441325"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buFont typeface="Wingdings" pitchFamily="2" charset="2"/>
              <a:buNone/>
            </a:pPr>
            <a:endParaRPr lang="en-US" altLang="el-GR"/>
          </a:p>
        </p:txBody>
      </p:sp>
      <p:sp>
        <p:nvSpPr>
          <p:cNvPr id="148486" name="Text Box 6"/>
          <p:cNvSpPr txBox="1">
            <a:spLocks noChangeArrowheads="1"/>
          </p:cNvSpPr>
          <p:nvPr/>
        </p:nvSpPr>
        <p:spPr bwMode="auto">
          <a:xfrm>
            <a:off x="838200" y="3489325"/>
            <a:ext cx="2438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41325" indent="-441325"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l-GR"/>
          </a:p>
        </p:txBody>
      </p:sp>
      <p:sp>
        <p:nvSpPr>
          <p:cNvPr id="559111" name="Text Box 7"/>
          <p:cNvSpPr txBox="1">
            <a:spLocks noChangeArrowheads="1"/>
          </p:cNvSpPr>
          <p:nvPr/>
        </p:nvSpPr>
        <p:spPr bwMode="auto">
          <a:xfrm>
            <a:off x="533400" y="1981200"/>
            <a:ext cx="8066856" cy="3139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41325" indent="-441325"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el-GR" sz="1800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Diskutim</a:t>
            </a:r>
            <a:r>
              <a:rPr lang="en-US" altLang="el-GR" sz="18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altLang="el-GR" sz="1800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Profesionale</a:t>
            </a:r>
            <a:r>
              <a:rPr lang="en-US" altLang="el-GR" sz="18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(</a:t>
            </a:r>
            <a:r>
              <a:rPr lang="sq-AL" altLang="el-GR" sz="1800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Brainstorming</a:t>
            </a:r>
            <a:r>
              <a:rPr lang="en-US" altLang="el-GR" sz="18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</a:t>
            </a:r>
            <a:r>
              <a:rPr lang="sq-AL" altLang="el-GR" sz="18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 </a:t>
            </a:r>
            <a:r>
              <a:rPr lang="sq-AL" altLang="el-GR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Takimet e zyrtarëve të ngarkuar me planifikimin e prokurimit dhe përgatitjen me ekspertë në fushën specifike ose me përfaqësuesit e tregut.</a:t>
            </a:r>
            <a:endParaRPr lang="sq-AL" altLang="el-GR" sz="18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 eaLnBrk="1" hangingPunct="1">
              <a:spcBef>
                <a:spcPct val="50000"/>
              </a:spcBef>
            </a:pPr>
            <a:r>
              <a:rPr lang="sq-AL" altLang="el-GR" sz="1800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Intervis</a:t>
            </a:r>
            <a:r>
              <a:rPr lang="en-US" altLang="el-GR" sz="18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tat</a:t>
            </a:r>
            <a:r>
              <a:rPr lang="sq-AL" altLang="el-GR" sz="18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 </a:t>
            </a:r>
            <a:r>
              <a:rPr lang="sq-AL" altLang="el-GR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Me zyrtarë me përvojë të prokurimit, të cilët kanë ndërmarrë aktivitete të ngjashme në të kaluarën dhe kane hasur probleme dhe vështirësi.</a:t>
            </a:r>
            <a:endParaRPr lang="sq-AL" altLang="el-GR" sz="18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 eaLnBrk="1" hangingPunct="1">
              <a:spcBef>
                <a:spcPct val="50000"/>
              </a:spcBef>
            </a:pPr>
            <a:r>
              <a:rPr lang="sq-AL" altLang="el-GR" sz="18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Lista e kontrollit: </a:t>
            </a:r>
            <a:r>
              <a:rPr lang="sq-AL" altLang="el-GR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 cila bazohet në praktikën kombëtare ose ndërkombëtare, duke përfshirë informatat historike dhe përvojën e akumuluar nga procedurat e prokurimit të llojeve të ndryshme dhe </a:t>
            </a:r>
            <a:r>
              <a:rPr lang="sq-AL" altLang="el-GR" sz="1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kompleksitetit</a:t>
            </a:r>
            <a:r>
              <a:rPr lang="sq-AL" altLang="el-GR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</a:p>
        </p:txBody>
      </p:sp>
      <p:sp>
        <p:nvSpPr>
          <p:cNvPr id="9" name="Rectangle 8"/>
          <p:cNvSpPr/>
          <p:nvPr/>
        </p:nvSpPr>
        <p:spPr>
          <a:xfrm>
            <a:off x="467544" y="476672"/>
            <a:ext cx="669446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sq-AL" sz="2400" b="1" dirty="0"/>
              <a:t>Identifikimi, analizimi dhe vlerësimi i rrezikut</a:t>
            </a:r>
          </a:p>
        </p:txBody>
      </p:sp>
    </p:spTree>
    <p:extLst>
      <p:ext uri="{BB962C8B-B14F-4D97-AF65-F5344CB8AC3E}">
        <p14:creationId xmlns:p14="http://schemas.microsoft.com/office/powerpoint/2010/main" val="35929928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 32"/>
          <p:cNvSpPr/>
          <p:nvPr/>
        </p:nvSpPr>
        <p:spPr>
          <a:xfrm>
            <a:off x="467544" y="476672"/>
            <a:ext cx="669446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sq-AL" sz="2400" b="1" dirty="0"/>
              <a:t>Identifikimi, analizimi dhe vlerësimi i rrezikut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4955627"/>
              </p:ext>
            </p:extLst>
          </p:nvPr>
        </p:nvGraphicFramePr>
        <p:xfrm>
          <a:off x="107504" y="1772816"/>
          <a:ext cx="8784976" cy="40538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401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3448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3595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6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Rreziqet Strategjike</a:t>
                      </a:r>
                      <a:endParaRPr lang="sq-AL" sz="1600" noProof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4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Politike: shoqërohet me një dështim për të ofruar politikën e qeverisë.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4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Ekonomike: ndikon në aftësinë e organizatës për të përmbushur angazhimet e saj financiare.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4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Sociale: në lidhje me ofrimin e shërbimeve të organizatës.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4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Teknologjike: në lidhje me kapacitetin teknologjik të organizatës.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4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Legjislativ: i lidhur me ndryshimet aktuale ose potenciale në ligj.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4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Konkurruese: lidhur me koston, cilësinë ose </a:t>
                      </a:r>
                      <a:r>
                        <a:rPr lang="sq-AL" sz="1400" noProof="0" dirty="0" err="1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konkurrueshmërinë</a:t>
                      </a:r>
                      <a:r>
                        <a:rPr lang="sq-AL" sz="14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e një shërbimi.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4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Konsumatori / qytetari: i lidhur me dështimin për të përmbushur nevojat ose pritjet e klientëve apo qytetarëve.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6017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6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Rreziqet Operative</a:t>
                      </a:r>
                      <a:endParaRPr lang="sq-AL" sz="1600" noProof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4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Profesionale: i lidhur me praktikën e prokurimit.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4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Financiare: lidhur me dështimin për të siguruar një rezultat ekonomikisht më të favorshëm të prokurimit.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4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Ligjore: lidhen me një shkelje të legjislacionit.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4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Fizike: lidhur me shëndetin, sigurinë, parandalimin e aksidenteve.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400" noProof="0" dirty="0" err="1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Kontraktu</a:t>
                      </a:r>
                      <a:r>
                        <a:rPr lang="en-US" sz="14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ese</a:t>
                      </a:r>
                      <a:r>
                        <a:rPr lang="sq-AL" sz="14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: e lidhur me dështimin e kontratave për të ofruar mallra, shërbime ose punime me koston dhe specifikimet e rëna dakord.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4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Teknologjike: lidhur me mbështetjen në pajisjet opera</a:t>
                      </a:r>
                      <a:r>
                        <a:rPr lang="en-US" sz="1400" noProof="0" dirty="0" err="1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tive</a:t>
                      </a:r>
                      <a:r>
                        <a:rPr lang="sq-AL" sz="14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.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4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Mjedisor: në lidhje me ndotjen, zhurmën ose efikasitetin e energjisë të operacioneve në vazhdim. </a:t>
                      </a:r>
                      <a:endParaRPr lang="sq-AL" sz="1400" noProof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0" name="Rectangle 9"/>
          <p:cNvSpPr/>
          <p:nvPr/>
        </p:nvSpPr>
        <p:spPr>
          <a:xfrm>
            <a:off x="539552" y="1004757"/>
            <a:ext cx="835292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q-AL" dirty="0">
                <a:solidFill>
                  <a:srgbClr val="0000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Burimet e rrezikut në prokurimin publik mund të jenë </a:t>
            </a:r>
            <a:r>
              <a:rPr lang="sq-AL" b="1" dirty="0">
                <a:solidFill>
                  <a:srgbClr val="0000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Strategjike</a:t>
            </a:r>
            <a:r>
              <a:rPr lang="sq-AL" dirty="0">
                <a:solidFill>
                  <a:srgbClr val="0000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 ose </a:t>
            </a:r>
            <a:r>
              <a:rPr lang="sq-AL" b="1" dirty="0">
                <a:solidFill>
                  <a:srgbClr val="0000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Operative</a:t>
            </a:r>
          </a:p>
        </p:txBody>
      </p:sp>
    </p:spTree>
    <p:extLst>
      <p:ext uri="{BB962C8B-B14F-4D97-AF65-F5344CB8AC3E}">
        <p14:creationId xmlns:p14="http://schemas.microsoft.com/office/powerpoint/2010/main" val="27649606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/>
          <p:cNvSpPr>
            <a:spLocks noChangeAspect="1" noChangeArrowheads="1"/>
          </p:cNvSpPr>
          <p:nvPr/>
        </p:nvSpPr>
        <p:spPr bwMode="auto">
          <a:xfrm>
            <a:off x="3011097" y="1268760"/>
            <a:ext cx="2880000" cy="2879725"/>
          </a:xfrm>
          <a:prstGeom prst="flowChartConnector">
            <a:avLst/>
          </a:prstGeom>
          <a:solidFill>
            <a:srgbClr val="FFFF00">
              <a:alpha val="25098"/>
            </a:srgbClr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AutoShape 3"/>
          <p:cNvSpPr>
            <a:spLocks noChangeAspect="1" noChangeArrowheads="1"/>
          </p:cNvSpPr>
          <p:nvPr/>
        </p:nvSpPr>
        <p:spPr bwMode="auto">
          <a:xfrm>
            <a:off x="4185456" y="2998093"/>
            <a:ext cx="2880000" cy="2879725"/>
          </a:xfrm>
          <a:prstGeom prst="flowChartConnector">
            <a:avLst/>
          </a:prstGeom>
          <a:solidFill>
            <a:srgbClr val="339966">
              <a:alpha val="25098"/>
            </a:srgbClr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AutoShape 4"/>
          <p:cNvSpPr>
            <a:spLocks noChangeAspect="1" noChangeArrowheads="1"/>
          </p:cNvSpPr>
          <p:nvPr/>
        </p:nvSpPr>
        <p:spPr bwMode="auto">
          <a:xfrm>
            <a:off x="1836738" y="2996506"/>
            <a:ext cx="2880000" cy="2879725"/>
          </a:xfrm>
          <a:prstGeom prst="flowChartConnector">
            <a:avLst/>
          </a:prstGeom>
          <a:solidFill>
            <a:srgbClr val="0000FF">
              <a:alpha val="25098"/>
            </a:srgbClr>
          </a:solidFill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571498" y="2246957"/>
            <a:ext cx="17591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q-AL" dirty="0"/>
              <a:t>Procesi i Prokurimit Publik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363745" y="3697704"/>
            <a:ext cx="182598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q-AL" dirty="0"/>
              <a:t>Mjedisi i Brendshëm i Autoritetit Kontraktues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776097" y="4114790"/>
            <a:ext cx="16987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q-AL" dirty="0"/>
              <a:t>Mjedisi i Jashtëm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506817" y="2422150"/>
            <a:ext cx="200567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q-AL" dirty="0"/>
              <a:t>Rreziqet e </a:t>
            </a:r>
          </a:p>
          <a:p>
            <a:r>
              <a:rPr lang="sq-AL" dirty="0"/>
              <a:t>pakontrollueshme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99893" y="2298566"/>
            <a:ext cx="28648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q-AL" dirty="0"/>
              <a:t>Rreziqet e kontrollueshme</a:t>
            </a:r>
          </a:p>
        </p:txBody>
      </p:sp>
      <p:cxnSp>
        <p:nvCxnSpPr>
          <p:cNvPr id="10" name="Straight Arrow Connector 9"/>
          <p:cNvCxnSpPr>
            <a:stCxn id="9" idx="2"/>
          </p:cNvCxnSpPr>
          <p:nvPr/>
        </p:nvCxnSpPr>
        <p:spPr>
          <a:xfrm>
            <a:off x="2132337" y="2667898"/>
            <a:ext cx="1472254" cy="724659"/>
          </a:xfrm>
          <a:prstGeom prst="straightConnector1">
            <a:avLst/>
          </a:prstGeom>
          <a:ln w="412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8" idx="2"/>
          </p:cNvCxnSpPr>
          <p:nvPr/>
        </p:nvCxnSpPr>
        <p:spPr>
          <a:xfrm flipH="1">
            <a:off x="5221867" y="3068481"/>
            <a:ext cx="2287789" cy="483102"/>
          </a:xfrm>
          <a:prstGeom prst="straightConnector1">
            <a:avLst/>
          </a:prstGeom>
          <a:ln w="412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3107395" y="6164115"/>
            <a:ext cx="3121367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sq-AL" dirty="0"/>
              <a:t>Rreziqet me kontroll adekuat</a:t>
            </a:r>
          </a:p>
        </p:txBody>
      </p:sp>
      <p:cxnSp>
        <p:nvCxnSpPr>
          <p:cNvPr id="14" name="Straight Arrow Connector 13"/>
          <p:cNvCxnSpPr>
            <a:stCxn id="12" idx="0"/>
          </p:cNvCxnSpPr>
          <p:nvPr/>
        </p:nvCxnSpPr>
        <p:spPr>
          <a:xfrm flipH="1" flipV="1">
            <a:off x="4451097" y="3919837"/>
            <a:ext cx="216982" cy="2244278"/>
          </a:xfrm>
          <a:prstGeom prst="straightConnector1">
            <a:avLst/>
          </a:prstGeom>
          <a:ln w="412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467543" y="1017536"/>
            <a:ext cx="842493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q-AL" dirty="0">
                <a:solidFill>
                  <a:srgbClr val="0000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Për më tepër, burimi i rreziqeve mund të jetë i </a:t>
            </a:r>
            <a:r>
              <a:rPr lang="sq-AL" b="1" dirty="0">
                <a:solidFill>
                  <a:srgbClr val="0000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brendshëm </a:t>
            </a:r>
            <a:r>
              <a:rPr lang="sq-AL" dirty="0">
                <a:solidFill>
                  <a:srgbClr val="0000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(d.m.th.. brenda kontrollit të Autoritetit Kontraktues), ose i </a:t>
            </a:r>
            <a:r>
              <a:rPr lang="sq-AL" b="1" dirty="0">
                <a:solidFill>
                  <a:srgbClr val="0000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jashtëm</a:t>
            </a:r>
            <a:r>
              <a:rPr lang="sq-AL" dirty="0">
                <a:solidFill>
                  <a:srgbClr val="0000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 (d.m.th.. jashtë kontrollit të tij).</a:t>
            </a:r>
          </a:p>
        </p:txBody>
      </p:sp>
      <p:sp>
        <p:nvSpPr>
          <p:cNvPr id="18" name="Rectangle 17"/>
          <p:cNvSpPr/>
          <p:nvPr/>
        </p:nvSpPr>
        <p:spPr>
          <a:xfrm>
            <a:off x="467544" y="476672"/>
            <a:ext cx="669446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sq-AL" sz="2400" b="1" dirty="0"/>
              <a:t>Identifikimi, analizimi dhe vlerësimi i rrezikut</a:t>
            </a:r>
          </a:p>
        </p:txBody>
      </p:sp>
    </p:spTree>
    <p:extLst>
      <p:ext uri="{BB962C8B-B14F-4D97-AF65-F5344CB8AC3E}">
        <p14:creationId xmlns:p14="http://schemas.microsoft.com/office/powerpoint/2010/main" val="9016001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67544" y="476672"/>
            <a:ext cx="534633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sq-AL" sz="2400" b="1" dirty="0"/>
              <a:t>Planifikimi për rreziqet ne prokurim</a:t>
            </a:r>
          </a:p>
        </p:txBody>
      </p:sp>
      <p:sp>
        <p:nvSpPr>
          <p:cNvPr id="3" name="Rectangle 2"/>
          <p:cNvSpPr/>
          <p:nvPr/>
        </p:nvSpPr>
        <p:spPr>
          <a:xfrm>
            <a:off x="251520" y="1200229"/>
            <a:ext cx="8712968" cy="44566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pl-PL" b="1" dirty="0">
                <a:ea typeface="Verdana" panose="020B0604030504040204" pitchFamily="34" charset="0"/>
                <a:cs typeface="Verdana" panose="020B0604030504040204" pitchFamily="34" charset="0"/>
              </a:rPr>
              <a:t>Faza 1. Funksioni i Prokurimit</a:t>
            </a:r>
            <a:endParaRPr lang="en-US" b="1" dirty="0"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spcBef>
                <a:spcPts val="600"/>
              </a:spcBef>
              <a:spcAft>
                <a:spcPts val="0"/>
              </a:spcAft>
            </a:pPr>
            <a:endParaRPr lang="en-US" dirty="0"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sq-AL" dirty="0">
                <a:ea typeface="Verdana" panose="020B0604030504040204" pitchFamily="34" charset="0"/>
                <a:cs typeface="Verdana" panose="020B0604030504040204" pitchFamily="34" charset="0"/>
              </a:rPr>
              <a:t>Bëni një analizë duke shikuar bazën ligjore për ekzistencën dhe operacionet e Autoritetit Kontraktues, duke marrë parasysh çështjet si</a:t>
            </a:r>
            <a:r>
              <a:rPr lang="en-US" dirty="0"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  <a:endParaRPr lang="el-GR" dirty="0"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65113" lvl="0" indent="-265113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tabLst>
                <a:tab pos="457200" algn="l"/>
              </a:tabLst>
            </a:pPr>
            <a:r>
              <a:rPr lang="sq-AL" dirty="0">
                <a:ea typeface="Verdana" panose="020B0604030504040204" pitchFamily="34" charset="0"/>
                <a:cs typeface="Verdana" panose="020B0604030504040204" pitchFamily="34" charset="0"/>
              </a:rPr>
              <a:t>A është baza ligjore për Autoritetin Kontraktues në pajtim me ligjin?</a:t>
            </a:r>
          </a:p>
          <a:p>
            <a:pPr marL="265113" lvl="0" indent="-265113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tabLst>
                <a:tab pos="457200" algn="l"/>
              </a:tabLst>
            </a:pPr>
            <a:r>
              <a:rPr lang="sq-AL" dirty="0">
                <a:ea typeface="Verdana" panose="020B0604030504040204" pitchFamily="34" charset="0"/>
                <a:cs typeface="Verdana" panose="020B0604030504040204" pitchFamily="34" charset="0"/>
              </a:rPr>
              <a:t>A përcaktohen qartë veprimet e saj në mënyrë të organizuar dhe të dokumentuar në përputhje me ligjet dhe rregulloret në fuqi?</a:t>
            </a:r>
          </a:p>
          <a:p>
            <a:pPr marL="265113" lvl="0" indent="-265113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tabLst>
                <a:tab pos="457200" algn="l"/>
              </a:tabLst>
            </a:pPr>
            <a:r>
              <a:rPr lang="sq-AL" dirty="0">
                <a:ea typeface="Verdana" panose="020B0604030504040204" pitchFamily="34" charset="0"/>
                <a:cs typeface="Verdana" panose="020B0604030504040204" pitchFamily="34" charset="0"/>
              </a:rPr>
              <a:t>A janë mjetet e financimit të prokurimeve të deklaruara qartë dhe në përputhje me ligjin, rregulloret dhe kërkesat buxhetore?</a:t>
            </a:r>
          </a:p>
          <a:p>
            <a:pPr marL="265113" lvl="0" indent="-265113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tabLst>
                <a:tab pos="457200" algn="l"/>
              </a:tabLst>
            </a:pPr>
            <a:r>
              <a:rPr lang="sq-AL" dirty="0">
                <a:ea typeface="Verdana" panose="020B0604030504040204" pitchFamily="34" charset="0"/>
                <a:cs typeface="Verdana" panose="020B0604030504040204" pitchFamily="34" charset="0"/>
              </a:rPr>
              <a:t>A ekzistojnë sisteme të kontrollit të brendshëm për të siguruar pajtueshmërinë me kërkesat ligjore dhe rregullat</a:t>
            </a:r>
            <a:r>
              <a:rPr lang="en-US" dirty="0" err="1">
                <a:ea typeface="Verdana" panose="020B0604030504040204" pitchFamily="34" charset="0"/>
                <a:cs typeface="Verdana" panose="020B0604030504040204" pitchFamily="34" charset="0"/>
              </a:rPr>
              <a:t>ive</a:t>
            </a:r>
            <a:r>
              <a:rPr lang="sq-AL" dirty="0">
                <a:ea typeface="Verdana" panose="020B0604030504040204" pitchFamily="34" charset="0"/>
                <a:cs typeface="Verdana" panose="020B0604030504040204" pitchFamily="34" charset="0"/>
              </a:rPr>
              <a:t>?</a:t>
            </a:r>
          </a:p>
          <a:p>
            <a:pPr marL="265113" lvl="0" indent="-265113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tabLst>
                <a:tab pos="457200" algn="l"/>
              </a:tabLst>
            </a:pPr>
            <a:r>
              <a:rPr lang="sq-AL" dirty="0">
                <a:ea typeface="Verdana" panose="020B0604030504040204" pitchFamily="34" charset="0"/>
                <a:cs typeface="Verdana" panose="020B0604030504040204" pitchFamily="34" charset="0"/>
              </a:rPr>
              <a:t>A janë prokurimet në mënyrë transparente dhe të dokumentuara mirë?</a:t>
            </a:r>
          </a:p>
          <a:p>
            <a:pPr marL="265113" lvl="0" indent="-265113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tabLst>
                <a:tab pos="457200" algn="l"/>
              </a:tabLst>
            </a:pPr>
            <a:r>
              <a:rPr lang="sq-AL" dirty="0">
                <a:ea typeface="Verdana" panose="020B0604030504040204" pitchFamily="34" charset="0"/>
                <a:cs typeface="Verdana" panose="020B0604030504040204" pitchFamily="34" charset="0"/>
              </a:rPr>
              <a:t>A është autoriteti kontraktues I monitoruar nga apo i raporton një agjencie apo organi tjetër, dhe a janë raportet e bëra në kohën e duhur? </a:t>
            </a:r>
          </a:p>
        </p:txBody>
      </p:sp>
    </p:spTree>
    <p:extLst>
      <p:ext uri="{BB962C8B-B14F-4D97-AF65-F5344CB8AC3E}">
        <p14:creationId xmlns:p14="http://schemas.microsoft.com/office/powerpoint/2010/main" val="14179734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67544" y="476672"/>
            <a:ext cx="534633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sq-AL" sz="2400" b="1" dirty="0"/>
              <a:t>Planifikimi për rreziqet ne prokurim</a:t>
            </a:r>
          </a:p>
        </p:txBody>
      </p:sp>
      <p:sp>
        <p:nvSpPr>
          <p:cNvPr id="3" name="Rectangle 2"/>
          <p:cNvSpPr/>
          <p:nvPr/>
        </p:nvSpPr>
        <p:spPr>
          <a:xfrm>
            <a:off x="251520" y="980728"/>
            <a:ext cx="8640960" cy="5841599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pt-BR" b="1" dirty="0">
                <a:ea typeface="Verdana" panose="020B0604030504040204" pitchFamily="34" charset="0"/>
                <a:cs typeface="Verdana" panose="020B0604030504040204" pitchFamily="34" charset="0"/>
              </a:rPr>
              <a:t>Faza 2. Përgatitja e Prokurimit 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sq-AL" dirty="0">
                <a:ea typeface="Verdana" panose="020B0604030504040204" pitchFamily="34" charset="0"/>
                <a:cs typeface="Verdana" panose="020B0604030504040204" pitchFamily="34" charset="0"/>
              </a:rPr>
              <a:t>Shqyrtoni kërkesat e një blerje të veçantë, si nga pikëpamja ligjore dhe financiare, dhe të marrë në konsideratë elemente të ndryshme për të siguruar transparencë, korrektësi dhe llogaridhënie.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sq-AL" dirty="0">
                <a:ea typeface="Verdana" panose="020B0604030504040204" pitchFamily="34" charset="0"/>
                <a:cs typeface="Verdana" panose="020B0604030504040204" pitchFamily="34" charset="0"/>
              </a:rPr>
              <a:t>Pyetjet mund të </a:t>
            </a:r>
            <a:r>
              <a:rPr lang="sq-AL" dirty="0" err="1">
                <a:ea typeface="Verdana" panose="020B0604030504040204" pitchFamily="34" charset="0"/>
                <a:cs typeface="Verdana" panose="020B0604030504040204" pitchFamily="34" charset="0"/>
              </a:rPr>
              <a:t>përfshijn</a:t>
            </a:r>
            <a:r>
              <a:rPr lang="en-US" dirty="0">
                <a:ea typeface="Verdana" panose="020B0604030504040204" pitchFamily="34" charset="0"/>
                <a:cs typeface="Verdana" panose="020B0604030504040204" pitchFamily="34" charset="0"/>
              </a:rPr>
              <a:t>ë:</a:t>
            </a:r>
            <a:endParaRPr lang="el-GR" dirty="0"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65113" indent="-265113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tabLst>
                <a:tab pos="457200" algn="l"/>
              </a:tabLst>
            </a:pPr>
            <a:r>
              <a:rPr lang="sq-AL" dirty="0">
                <a:ea typeface="Verdana" panose="020B0604030504040204" pitchFamily="34" charset="0"/>
                <a:cs typeface="Verdana" panose="020B0604030504040204" pitchFamily="34" charset="0"/>
              </a:rPr>
              <a:t>A ekzistojnë rregulla të veçanta të prokurimit, veçanërisht nëse fondet vijnë nga burime të kufizuara?</a:t>
            </a:r>
          </a:p>
          <a:p>
            <a:pPr marL="265113" indent="-265113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tabLst>
                <a:tab pos="457200" algn="l"/>
              </a:tabLst>
            </a:pPr>
            <a:r>
              <a:rPr lang="sq-AL" dirty="0">
                <a:ea typeface="Verdana" panose="020B0604030504040204" pitchFamily="34" charset="0"/>
                <a:cs typeface="Verdana" panose="020B0604030504040204" pitchFamily="34" charset="0"/>
              </a:rPr>
              <a:t>A ka llogaritur me saktësi vlerën e kontratës autoriteti kontraktues?</a:t>
            </a:r>
          </a:p>
          <a:p>
            <a:pPr marL="265113" indent="-265113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tabLst>
                <a:tab pos="457200" algn="l"/>
              </a:tabLst>
            </a:pPr>
            <a:r>
              <a:rPr lang="sq-AL" dirty="0">
                <a:ea typeface="Verdana" panose="020B0604030504040204" pitchFamily="34" charset="0"/>
                <a:cs typeface="Verdana" panose="020B0604030504040204" pitchFamily="34" charset="0"/>
              </a:rPr>
              <a:t>A përshkruhet përshkrimi i të mirave apo shërbimeve, si dhe cilësia e </a:t>
            </a:r>
            <a:r>
              <a:rPr lang="sq-AL" dirty="0" err="1">
                <a:ea typeface="Verdana" panose="020B0604030504040204" pitchFamily="34" charset="0"/>
                <a:cs typeface="Verdana" panose="020B0604030504040204" pitchFamily="34" charset="0"/>
              </a:rPr>
              <a:t>performancës</a:t>
            </a:r>
            <a:r>
              <a:rPr lang="sq-AL" dirty="0">
                <a:ea typeface="Verdana" panose="020B0604030504040204" pitchFamily="34" charset="0"/>
                <a:cs typeface="Verdana" panose="020B0604030504040204" pitchFamily="34" charset="0"/>
              </a:rPr>
              <a:t>, e përshtatshme për nevojat dhe kërkesat ligjore, dhe a kuptohet qartë nga pjesëmarrësit në proces?</a:t>
            </a:r>
            <a:r>
              <a:rPr lang="en-US" dirty="0"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sq-AL" dirty="0"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65113" indent="-265113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tabLst>
                <a:tab pos="457200" algn="l"/>
              </a:tabLst>
            </a:pPr>
            <a:r>
              <a:rPr lang="sq-AL" dirty="0">
                <a:ea typeface="Verdana" panose="020B0604030504040204" pitchFamily="34" charset="0"/>
                <a:cs typeface="Verdana" panose="020B0604030504040204" pitchFamily="34" charset="0"/>
              </a:rPr>
              <a:t>A janë dokumentet e tenderit gjithëpërfshirës, transparent dhe të lirë nga kufizimet apo kushtet që do të diskriminojnë në mënyrë të padrejtë ndaj furnizuesve të caktuar?</a:t>
            </a:r>
          </a:p>
          <a:p>
            <a:pPr marL="265113" indent="-265113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tabLst>
                <a:tab pos="457200" algn="l"/>
              </a:tabLst>
            </a:pPr>
            <a:r>
              <a:rPr lang="sq-AL" dirty="0">
                <a:ea typeface="Verdana" panose="020B0604030504040204" pitchFamily="34" charset="0"/>
                <a:cs typeface="Verdana" panose="020B0604030504040204" pitchFamily="34" charset="0"/>
              </a:rPr>
              <a:t>A ka dispozita për dorëzimin e tenderëve alternativë? Nëse po, a janë specifikimet se çfarë mund të konsiderohet qartë në mënyrë që ato të konsiderohen në mënyrë të drejtë dhe ligjore?</a:t>
            </a:r>
          </a:p>
          <a:p>
            <a:pPr marL="265113" indent="-265113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tabLst>
                <a:tab pos="457200" algn="l"/>
              </a:tabLst>
            </a:pPr>
            <a:r>
              <a:rPr lang="sq-AL" dirty="0">
                <a:ea typeface="Verdana" panose="020B0604030504040204" pitchFamily="34" charset="0"/>
                <a:cs typeface="Verdana" panose="020B0604030504040204" pitchFamily="34" charset="0"/>
              </a:rPr>
              <a:t>A ka Autoriteti Kontraktues procedura të vendosura për të monitoruar kontributin e ekspertëve të punësuar për të ndihmuar funksionimin e prokurimit?</a:t>
            </a:r>
          </a:p>
        </p:txBody>
      </p:sp>
    </p:spTree>
    <p:extLst>
      <p:ext uri="{BB962C8B-B14F-4D97-AF65-F5344CB8AC3E}">
        <p14:creationId xmlns:p14="http://schemas.microsoft.com/office/powerpoint/2010/main" val="40740075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67544" y="476672"/>
            <a:ext cx="534633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sq-AL" sz="2400" b="1" dirty="0"/>
              <a:t>Planifikimi për rreziqet ne prokurim</a:t>
            </a:r>
          </a:p>
        </p:txBody>
      </p:sp>
      <p:sp>
        <p:nvSpPr>
          <p:cNvPr id="3" name="Rectangle 2"/>
          <p:cNvSpPr/>
          <p:nvPr/>
        </p:nvSpPr>
        <p:spPr>
          <a:xfrm>
            <a:off x="251520" y="1181534"/>
            <a:ext cx="8640960" cy="31054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sq-AL" b="1" dirty="0">
                <a:ea typeface="Verdana" panose="020B0604030504040204" pitchFamily="34" charset="0"/>
                <a:cs typeface="Verdana" panose="020B0604030504040204" pitchFamily="34" charset="0"/>
              </a:rPr>
              <a:t>Faza 3. Procedura e zgjedhur për prokurim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sq-AL" dirty="0">
                <a:ea typeface="Verdana" panose="020B0604030504040204" pitchFamily="34" charset="0"/>
                <a:cs typeface="Verdana" panose="020B0604030504040204" pitchFamily="34" charset="0"/>
              </a:rPr>
              <a:t>A është procedura e zgjedhur e saktë dhe e përshtatshme për të mirën apo shërbimin që po fiton? Ndonjëherë, agjencitë publike nuk i marrin në konsideratë alternativat e tilla si dhënia me qira ose blerja përmes kooperativave, gjë që mund të sjellë një kursim të konsiderueshëm të kostove. Disa pyetje që zbatohen këtu përfshijnë</a:t>
            </a:r>
            <a:r>
              <a:rPr lang="en-US" dirty="0"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  <a:endParaRPr lang="el-GR" dirty="0"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65113" lvl="0" indent="-265113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tabLst>
                <a:tab pos="457200" algn="l"/>
              </a:tabLst>
            </a:pPr>
            <a:r>
              <a:rPr lang="sq-AL" dirty="0">
                <a:ea typeface="Verdana" panose="020B0604030504040204" pitchFamily="34" charset="0"/>
                <a:cs typeface="Verdana" panose="020B0604030504040204" pitchFamily="34" charset="0"/>
              </a:rPr>
              <a:t>A ka vendosur autoriteti publik për një procedurë adekuate dhe të pranueshme të prokurimit?</a:t>
            </a:r>
          </a:p>
          <a:p>
            <a:pPr marL="265113" lvl="0" indent="-265113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tabLst>
                <a:tab pos="457200" algn="l"/>
              </a:tabLst>
            </a:pPr>
            <a:r>
              <a:rPr lang="sq-AL" dirty="0">
                <a:ea typeface="Verdana" panose="020B0604030504040204" pitchFamily="34" charset="0"/>
                <a:cs typeface="Verdana" panose="020B0604030504040204" pitchFamily="34" charset="0"/>
              </a:rPr>
              <a:t>A janë konsideruar metodat alternative?</a:t>
            </a:r>
          </a:p>
          <a:p>
            <a:pPr marL="265113" lvl="0" indent="-265113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tabLst>
                <a:tab pos="457200" algn="l"/>
              </a:tabLst>
            </a:pPr>
            <a:r>
              <a:rPr lang="sq-AL" dirty="0">
                <a:ea typeface="Verdana" panose="020B0604030504040204" pitchFamily="34" charset="0"/>
                <a:cs typeface="Verdana" panose="020B0604030504040204" pitchFamily="34" charset="0"/>
              </a:rPr>
              <a:t>A ka siguruar procedura e zgjedhur konkurrencë dhe transparencë të ndershme</a:t>
            </a:r>
            <a:r>
              <a:rPr lang="en-US" dirty="0">
                <a:ea typeface="Verdana" panose="020B0604030504040204" pitchFamily="34" charset="0"/>
                <a:cs typeface="Verdana" panose="020B0604030504040204" pitchFamily="34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161828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67544" y="476672"/>
            <a:ext cx="534633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sq-AL" sz="2400" b="1" dirty="0"/>
              <a:t>Planifikimi për rreziqet ne prokurim</a:t>
            </a:r>
          </a:p>
        </p:txBody>
      </p:sp>
      <p:sp>
        <p:nvSpPr>
          <p:cNvPr id="3" name="Rectangle 2"/>
          <p:cNvSpPr/>
          <p:nvPr/>
        </p:nvSpPr>
        <p:spPr>
          <a:xfrm>
            <a:off x="381000" y="1560796"/>
            <a:ext cx="8640960" cy="37364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pl-PL" b="1" dirty="0">
                <a:ea typeface="Verdana" panose="020B0604030504040204" pitchFamily="34" charset="0"/>
                <a:cs typeface="Verdana" panose="020B0604030504040204" pitchFamily="34" charset="0"/>
              </a:rPr>
              <a:t>Faza 4. Publikimi i Prokurimit</a:t>
            </a:r>
            <a:endParaRPr lang="en-US" b="1" dirty="0"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sq-AL" dirty="0">
                <a:ea typeface="Verdana" panose="020B0604030504040204" pitchFamily="34" charset="0"/>
                <a:cs typeface="Verdana" panose="020B0604030504040204" pitchFamily="34" charset="0"/>
              </a:rPr>
              <a:t>Mënyra e kërkimit të ofertave apo propozimeve nuk është vetëm një çështje e përmbushjes së kërkesave minimale të përcaktuara me ligj. Mënyra e reklamimit duhet të marrë parasysh natyrën e të mirës ose shërbimit që po prokurohet dhe gjasat që reklamimi do të arrijë audiencën e synuar të shitësve potencial. Në këtë analizë, mund të pyesim</a:t>
            </a:r>
            <a:r>
              <a:rPr lang="en-US" dirty="0"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endParaRPr lang="el-GR" dirty="0"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65113" indent="-265113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tabLst>
                <a:tab pos="457200" algn="l"/>
              </a:tabLst>
            </a:pPr>
            <a:r>
              <a:rPr lang="sq-AL" dirty="0">
                <a:ea typeface="Verdana" panose="020B0604030504040204" pitchFamily="34" charset="0"/>
                <a:cs typeface="Verdana" panose="020B0604030504040204" pitchFamily="34" charset="0"/>
              </a:rPr>
              <a:t>A ka shpallur autoriteti kontraktues prokurimin në pajtim me ligjin?</a:t>
            </a:r>
          </a:p>
          <a:p>
            <a:pPr marL="265113" indent="-265113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tabLst>
                <a:tab pos="457200" algn="l"/>
              </a:tabLst>
            </a:pPr>
            <a:r>
              <a:rPr lang="sq-AL" dirty="0">
                <a:ea typeface="Verdana" panose="020B0604030504040204" pitchFamily="34" charset="0"/>
                <a:cs typeface="Verdana" panose="020B0604030504040204" pitchFamily="34" charset="0"/>
              </a:rPr>
              <a:t>A ishin mjetet e botimit të tilla që shumica e shitësve të ardhshëm ishin në gjendje të siguronin informacion?</a:t>
            </a:r>
          </a:p>
          <a:p>
            <a:pPr marL="265113" indent="-265113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tabLst>
                <a:tab pos="457200" algn="l"/>
              </a:tabLst>
            </a:pPr>
            <a:r>
              <a:rPr lang="sq-AL" dirty="0">
                <a:ea typeface="Verdana" panose="020B0604030504040204" pitchFamily="34" charset="0"/>
                <a:cs typeface="Verdana" panose="020B0604030504040204" pitchFamily="34" charset="0"/>
              </a:rPr>
              <a:t>A ishte qasja e drejtë dhe e barabartë në dokumentet e kontratës dhe në informacionin e ofruar për shitësit potencialë të interesuar?</a:t>
            </a:r>
          </a:p>
        </p:txBody>
      </p:sp>
    </p:spTree>
    <p:extLst>
      <p:ext uri="{BB962C8B-B14F-4D97-AF65-F5344CB8AC3E}">
        <p14:creationId xmlns:p14="http://schemas.microsoft.com/office/powerpoint/2010/main" val="33042643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67544" y="476672"/>
            <a:ext cx="534633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sq-AL" sz="2400" b="1" dirty="0"/>
              <a:t>Planifikimi për rreziqet ne prokurim</a:t>
            </a:r>
          </a:p>
        </p:txBody>
      </p:sp>
      <p:sp>
        <p:nvSpPr>
          <p:cNvPr id="3" name="Rectangle 2"/>
          <p:cNvSpPr/>
          <p:nvPr/>
        </p:nvSpPr>
        <p:spPr>
          <a:xfrm>
            <a:off x="323528" y="1102380"/>
            <a:ext cx="8496944" cy="47336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sq-AL" b="1" dirty="0">
                <a:ea typeface="Verdana" panose="020B0604030504040204" pitchFamily="34" charset="0"/>
                <a:cs typeface="Verdana" panose="020B0604030504040204" pitchFamily="34" charset="0"/>
              </a:rPr>
              <a:t>Faza 5. Çmimi</a:t>
            </a:r>
            <a:endParaRPr lang="sq-AL" dirty="0"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sq-AL" dirty="0">
                <a:ea typeface="Verdana" panose="020B0604030504040204" pitchFamily="34" charset="0"/>
                <a:cs typeface="Verdana" panose="020B0604030504040204" pitchFamily="34" charset="0"/>
              </a:rPr>
              <a:t>Konsideroni faktorë të tillë si përbërja e komisionit që përcakton shpërblimin dhe çështje të tjera që lidhen me transparencën dhe integritetin e shpërblimit dhe procesin e saj. Disa pyetje mund të përfshijnë: 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el-GR" dirty="0">
                <a:ea typeface="Verdana" panose="020B0604030504040204" pitchFamily="34" charset="0"/>
                <a:cs typeface="Verdana" panose="020B0604030504040204" pitchFamily="34" charset="0"/>
              </a:rPr>
              <a:t>Some questions might include:</a:t>
            </a:r>
          </a:p>
          <a:p>
            <a:pPr marL="265113" lvl="0" indent="-265113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tabLst>
                <a:tab pos="457200" algn="l"/>
              </a:tabLst>
            </a:pPr>
            <a:r>
              <a:rPr lang="sq-AL" dirty="0">
                <a:ea typeface="Verdana" panose="020B0604030504040204" pitchFamily="34" charset="0"/>
                <a:cs typeface="Verdana" panose="020B0604030504040204" pitchFamily="34" charset="0"/>
              </a:rPr>
              <a:t>A ishin marrë parasysh të gjitha interesat e palëve të interesit të palëve kontraktuese gjatë dhënies, siç janë shqetësimet financiare, përshtatshmëria e furnizuesit të zgjedhur për të plotësuar specifikimet, shqetësimet ligjore, </a:t>
            </a:r>
            <a:r>
              <a:rPr lang="sq-AL" dirty="0" err="1">
                <a:ea typeface="Verdana" panose="020B0604030504040204" pitchFamily="34" charset="0"/>
                <a:cs typeface="Verdana" panose="020B0604030504040204" pitchFamily="34" charset="0"/>
              </a:rPr>
              <a:t>etj</a:t>
            </a:r>
            <a:r>
              <a:rPr lang="sq-AL" dirty="0">
                <a:ea typeface="Verdana" panose="020B0604030504040204" pitchFamily="34" charset="0"/>
                <a:cs typeface="Verdana" panose="020B0604030504040204" pitchFamily="34" charset="0"/>
              </a:rPr>
              <a:t>?</a:t>
            </a:r>
          </a:p>
          <a:p>
            <a:pPr marL="265113" lvl="0" indent="-265113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tabLst>
                <a:tab pos="457200" algn="l"/>
              </a:tabLst>
            </a:pPr>
            <a:r>
              <a:rPr lang="sq-AL" dirty="0">
                <a:ea typeface="Verdana" panose="020B0604030504040204" pitchFamily="34" charset="0"/>
                <a:cs typeface="Verdana" panose="020B0604030504040204" pitchFamily="34" charset="0"/>
              </a:rPr>
              <a:t>A është përjashtuar ndonjë oferte ose propozim dhe nëse po, pse?</a:t>
            </a:r>
          </a:p>
          <a:p>
            <a:pPr marL="265113" lvl="0" indent="-265113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tabLst>
                <a:tab pos="457200" algn="l"/>
              </a:tabLst>
            </a:pPr>
            <a:r>
              <a:rPr lang="sq-AL" dirty="0">
                <a:ea typeface="Verdana" panose="020B0604030504040204" pitchFamily="34" charset="0"/>
                <a:cs typeface="Verdana" panose="020B0604030504040204" pitchFamily="34" charset="0"/>
              </a:rPr>
              <a:t>Çfarë lloji i procesit të shqyrtimit apo apelimit është në dispozicion?</a:t>
            </a:r>
          </a:p>
          <a:p>
            <a:pPr marL="265113" lvl="0" indent="-265113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tabLst>
                <a:tab pos="457200" algn="l"/>
              </a:tabLst>
            </a:pPr>
            <a:r>
              <a:rPr lang="sq-AL" dirty="0">
                <a:ea typeface="Verdana" panose="020B0604030504040204" pitchFamily="34" charset="0"/>
                <a:cs typeface="Verdana" panose="020B0604030504040204" pitchFamily="34" charset="0"/>
              </a:rPr>
              <a:t>A ishte mare parasysh koha e mjaftueshme për shqyrtimin e propozimeve para dhënies?</a:t>
            </a:r>
          </a:p>
          <a:p>
            <a:pPr marL="265113" lvl="0" indent="-265113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tabLst>
                <a:tab pos="457200" algn="l"/>
              </a:tabLst>
            </a:pPr>
            <a:r>
              <a:rPr lang="sq-AL" dirty="0">
                <a:ea typeface="Verdana" panose="020B0604030504040204" pitchFamily="34" charset="0"/>
                <a:cs typeface="Verdana" panose="020B0604030504040204" pitchFamily="34" charset="0"/>
              </a:rPr>
              <a:t>A u vlerësuan si duhet ofertat?</a:t>
            </a:r>
          </a:p>
          <a:p>
            <a:pPr marL="265113" lvl="0" indent="-265113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tabLst>
                <a:tab pos="457200" algn="l"/>
              </a:tabLst>
            </a:pPr>
            <a:r>
              <a:rPr lang="sq-AL" dirty="0">
                <a:ea typeface="Verdana" panose="020B0604030504040204" pitchFamily="34" charset="0"/>
                <a:cs typeface="Verdana" panose="020B0604030504040204" pitchFamily="34" charset="0"/>
              </a:rPr>
              <a:t>A ishte vendimi për procesin e shpërblimit i saktë dhe i komunikuar në mënyrë adekuate?</a:t>
            </a:r>
          </a:p>
        </p:txBody>
      </p:sp>
    </p:spTree>
    <p:extLst>
      <p:ext uri="{BB962C8B-B14F-4D97-AF65-F5344CB8AC3E}">
        <p14:creationId xmlns:p14="http://schemas.microsoft.com/office/powerpoint/2010/main" val="18134969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67544" y="476672"/>
            <a:ext cx="534633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sq-AL" sz="2400" b="1" dirty="0"/>
              <a:t>Planifikimi për rreziqet ne prokurim</a:t>
            </a:r>
          </a:p>
        </p:txBody>
      </p:sp>
      <p:sp>
        <p:nvSpPr>
          <p:cNvPr id="3" name="Rectangle 2"/>
          <p:cNvSpPr/>
          <p:nvPr/>
        </p:nvSpPr>
        <p:spPr>
          <a:xfrm>
            <a:off x="323528" y="1651591"/>
            <a:ext cx="8496944" cy="34470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sq-AL" b="1" dirty="0">
                <a:solidFill>
                  <a:srgbClr val="333333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Faza 6. Ngjarje pas shpalljes</a:t>
            </a:r>
            <a:endParaRPr lang="en-US" b="1" dirty="0">
              <a:solidFill>
                <a:srgbClr val="333333"/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spcBef>
                <a:spcPts val="600"/>
              </a:spcBef>
              <a:spcAft>
                <a:spcPts val="0"/>
              </a:spcAft>
            </a:pPr>
            <a:endParaRPr lang="sq-AL" b="1" dirty="0">
              <a:solidFill>
                <a:srgbClr val="333333"/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>
              <a:spcBef>
                <a:spcPts val="600"/>
              </a:spcBef>
              <a:spcAft>
                <a:spcPts val="0"/>
              </a:spcAft>
            </a:pPr>
            <a:r>
              <a:rPr lang="sq-AL" dirty="0">
                <a:solidFill>
                  <a:srgbClr val="333333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Puna e një agjencie të prokurimit nuk duhet të përfundojë me dhënien e kontratës. Duhet të bëhen shqyrtime të prokurimeve menjëherë pas përfundimit për të përcaktuar nëse ka pasur ndonjë çështje që duhet adresuar, probleme që u ngritën ose përmirësime të nevojshme</a:t>
            </a:r>
            <a:r>
              <a:rPr lang="en-US" dirty="0">
                <a:solidFill>
                  <a:srgbClr val="333333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;</a:t>
            </a:r>
          </a:p>
          <a:p>
            <a:pPr algn="just">
              <a:spcBef>
                <a:spcPts val="600"/>
              </a:spcBef>
              <a:spcAft>
                <a:spcPts val="0"/>
              </a:spcAft>
            </a:pPr>
            <a:endParaRPr lang="sq-AL" dirty="0">
              <a:solidFill>
                <a:srgbClr val="333333"/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>
              <a:spcBef>
                <a:spcPts val="600"/>
              </a:spcBef>
              <a:spcAft>
                <a:spcPts val="0"/>
              </a:spcAft>
            </a:pPr>
            <a:r>
              <a:rPr lang="sq-AL" dirty="0">
                <a:solidFill>
                  <a:srgbClr val="333333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Agjencia e prokurimit duhet të ndjekë më tutje prokurimin gjatë dhe pas dorëzimit të mallrave dhe shërbimeve për të siguruar që ajo të përmbushë kërkesat dhe pritjet e parashikuara. </a:t>
            </a:r>
            <a:r>
              <a:rPr lang="sq-AL" dirty="0" err="1">
                <a:solidFill>
                  <a:srgbClr val="333333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Feedback</a:t>
            </a:r>
            <a:r>
              <a:rPr lang="sq-AL" dirty="0">
                <a:solidFill>
                  <a:srgbClr val="333333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 duhet të kërkohet nga agjencitë homologe, si dhe pjesëmarrësit në procesin e prokurimit. </a:t>
            </a:r>
            <a:endParaRPr lang="sq-AL" dirty="0">
              <a:solidFill>
                <a:srgbClr val="000000"/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59152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476182" y="483636"/>
            <a:ext cx="187262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sq-AL" altLang="en-US" sz="2400" b="1" dirty="0"/>
              <a:t>Historiku </a:t>
            </a:r>
          </a:p>
        </p:txBody>
      </p:sp>
      <p:sp>
        <p:nvSpPr>
          <p:cNvPr id="3" name="Rectangle 2"/>
          <p:cNvSpPr/>
          <p:nvPr/>
        </p:nvSpPr>
        <p:spPr>
          <a:xfrm>
            <a:off x="143508" y="1219200"/>
            <a:ext cx="8856984" cy="46782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spcBef>
                <a:spcPts val="600"/>
              </a:spcBef>
              <a:buClr>
                <a:srgbClr val="000000"/>
              </a:buClr>
              <a:buFont typeface="Wingdings" pitchFamily="2" charset="2"/>
              <a:buChar char="q"/>
            </a:pPr>
            <a:r>
              <a:rPr lang="en-US" dirty="0">
                <a:solidFill>
                  <a:srgbClr val="0000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Moduli</a:t>
            </a:r>
            <a:r>
              <a:rPr lang="sq-AL" dirty="0">
                <a:solidFill>
                  <a:srgbClr val="0000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 eksploron rreziqet që lidhen me tenderimin, duke bërë referencë </a:t>
            </a:r>
            <a:r>
              <a:rPr lang="sq-AL" dirty="0" err="1">
                <a:solidFill>
                  <a:srgbClr val="0000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selektive</a:t>
            </a:r>
            <a:r>
              <a:rPr lang="sq-AL" dirty="0">
                <a:solidFill>
                  <a:srgbClr val="0000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 edhe në fazën e menaxhimit të kontratave të ciklit të prokurimit.</a:t>
            </a:r>
          </a:p>
          <a:p>
            <a:pPr marL="342900" lvl="0" indent="-342900" algn="just">
              <a:spcBef>
                <a:spcPts val="600"/>
              </a:spcBef>
              <a:buClr>
                <a:srgbClr val="000000"/>
              </a:buClr>
              <a:buFont typeface="Wingdings" pitchFamily="2" charset="2"/>
              <a:buChar char="q"/>
            </a:pPr>
            <a:r>
              <a:rPr lang="sq-AL" dirty="0">
                <a:solidFill>
                  <a:srgbClr val="0000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Qëllimi është të hedhin dritë mbi rreziqet e hasura në përgatitjen e dokumenteve të </a:t>
            </a:r>
            <a:r>
              <a:rPr lang="sq-AL" dirty="0" err="1">
                <a:solidFill>
                  <a:srgbClr val="0000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ofertimit</a:t>
            </a:r>
            <a:r>
              <a:rPr lang="sq-AL" dirty="0">
                <a:solidFill>
                  <a:srgbClr val="0000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 dhe përzgjedhjen e kritereve të duhura të kualifikimit dhe vlerësimit, si dhe në planifikimin e hapave të procesit të prokurimit me qëllim te arritjes se afateve kohore optimale ose të dëshiruara. Janë shpjeguar gjithashtu rreziqet që lidhen me zgjedhjen e metodës së tenderimit dhe në përzgjedhjen e llojit të kontratës dhe klauzolat e tij kryesore. </a:t>
            </a:r>
          </a:p>
          <a:p>
            <a:pPr marL="342900" lvl="0" indent="-342900" algn="just">
              <a:spcBef>
                <a:spcPts val="600"/>
              </a:spcBef>
              <a:buClr>
                <a:srgbClr val="000000"/>
              </a:buClr>
              <a:buFont typeface="Wingdings" pitchFamily="2" charset="2"/>
              <a:buChar char="q"/>
            </a:pPr>
            <a:r>
              <a:rPr lang="sq-AL" dirty="0">
                <a:solidFill>
                  <a:srgbClr val="0000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Pas kësaj, lënda hulumton rrezikun në menaxhimin e </a:t>
            </a:r>
            <a:r>
              <a:rPr lang="sq-AL" dirty="0" err="1">
                <a:solidFill>
                  <a:srgbClr val="0000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performancës</a:t>
            </a:r>
            <a:r>
              <a:rPr lang="sq-AL" dirty="0">
                <a:solidFill>
                  <a:srgbClr val="0000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 së kontratës nga ana e tenderuesit të dhënë dhe mjetet e përdorura për të zbutur rreziqet e tejkalimeve të kostos, mangësitë e cilësisë dhe ndryshimet në shtrirje dhe / ose zvarritje në afatet e dorëzimit. Ajo thekson rëndësinë e zhvillimit të një plani të menaxhimit të kontratës duke përfshirë </a:t>
            </a:r>
            <a:r>
              <a:rPr lang="sq-AL" dirty="0" err="1">
                <a:solidFill>
                  <a:srgbClr val="0000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alokimin</a:t>
            </a:r>
            <a:r>
              <a:rPr lang="sq-AL" dirty="0">
                <a:solidFill>
                  <a:srgbClr val="0000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 e burimeve të nevojshme të personelit, financiare dhe fizike dhe procedurave përkatëse të menaxhimit të kontratave në një mënyrë që i përshtatet më mirë zbutjes së rreziqeve të identifikuara të brendshme dhe të jashtme. </a:t>
            </a:r>
          </a:p>
        </p:txBody>
      </p:sp>
    </p:spTree>
    <p:extLst>
      <p:ext uri="{BB962C8B-B14F-4D97-AF65-F5344CB8AC3E}">
        <p14:creationId xmlns:p14="http://schemas.microsoft.com/office/powerpoint/2010/main" val="207553049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1156" name="Text Box 4"/>
          <p:cNvSpPr txBox="1">
            <a:spLocks noChangeArrowheads="1"/>
          </p:cNvSpPr>
          <p:nvPr/>
        </p:nvSpPr>
        <p:spPr bwMode="auto">
          <a:xfrm>
            <a:off x="2604539" y="1294124"/>
            <a:ext cx="4191000" cy="369332"/>
          </a:xfrm>
          <a:prstGeom prst="rect">
            <a:avLst/>
          </a:prstGeom>
          <a:solidFill>
            <a:srgbClr val="00CCFF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35000"/>
              </a:spcBef>
              <a:buNone/>
            </a:pPr>
            <a:r>
              <a:rPr lang="sq-AL" altLang="el-GR" sz="18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Vlerësimi i rrezikut</a:t>
            </a:r>
          </a:p>
        </p:txBody>
      </p:sp>
      <p:sp>
        <p:nvSpPr>
          <p:cNvPr id="561159" name="Text Box 7"/>
          <p:cNvSpPr txBox="1">
            <a:spLocks noChangeArrowheads="1"/>
          </p:cNvSpPr>
          <p:nvPr/>
        </p:nvSpPr>
        <p:spPr bwMode="auto">
          <a:xfrm>
            <a:off x="609600" y="4593902"/>
            <a:ext cx="777240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None/>
            </a:pPr>
            <a:r>
              <a:rPr lang="sq-AL" altLang="el-GR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Për të paraqitur qartë rreziqet e identifikuara dhe për të lehtësuar procesin e vendimmarrjes duhet të përdoret </a:t>
            </a:r>
            <a:r>
              <a:rPr lang="sq-AL" altLang="el-GR" sz="18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Matrica e Probabiliteti dhe Ndikimi</a:t>
            </a:r>
          </a:p>
        </p:txBody>
      </p:sp>
      <p:sp>
        <p:nvSpPr>
          <p:cNvPr id="561160" name="Text Box 8"/>
          <p:cNvSpPr txBox="1">
            <a:spLocks noChangeArrowheads="1"/>
          </p:cNvSpPr>
          <p:nvPr/>
        </p:nvSpPr>
        <p:spPr bwMode="auto">
          <a:xfrm>
            <a:off x="762000" y="2030724"/>
            <a:ext cx="3657600" cy="2160276"/>
          </a:xfrm>
          <a:prstGeom prst="rect">
            <a:avLst/>
          </a:prstGeom>
          <a:solidFill>
            <a:srgbClr val="00CCFF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no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None/>
            </a:pPr>
            <a:r>
              <a:rPr lang="sq-AL" altLang="el-GR" sz="18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Vlerësimi i probabilitetit të ndodhjes</a:t>
            </a:r>
          </a:p>
          <a:p>
            <a:pPr eaLnBrk="1" hangingPunct="1">
              <a:spcBef>
                <a:spcPct val="50000"/>
              </a:spcBef>
              <a:buNone/>
            </a:pPr>
            <a:r>
              <a:rPr lang="sq-AL" altLang="el-GR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Vlerëson probabilitetin e një rreziku qe  do të ndodhë dhe kohën e parashikuar</a:t>
            </a:r>
          </a:p>
        </p:txBody>
      </p:sp>
      <p:sp>
        <p:nvSpPr>
          <p:cNvPr id="561161" name="Text Box 9"/>
          <p:cNvSpPr txBox="1">
            <a:spLocks noChangeArrowheads="1"/>
          </p:cNvSpPr>
          <p:nvPr/>
        </p:nvSpPr>
        <p:spPr bwMode="auto">
          <a:xfrm>
            <a:off x="4953000" y="2030724"/>
            <a:ext cx="3759072" cy="2160276"/>
          </a:xfrm>
          <a:prstGeom prst="rect">
            <a:avLst/>
          </a:prstGeom>
          <a:solidFill>
            <a:srgbClr val="00CCFF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no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None/>
            </a:pPr>
            <a:r>
              <a:rPr lang="sq-AL" altLang="el-GR" sz="18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Vlerësimi i ndikimit në rast të ndodhjes</a:t>
            </a:r>
          </a:p>
          <a:p>
            <a:pPr eaLnBrk="1" hangingPunct="1">
              <a:spcBef>
                <a:spcPct val="50000"/>
              </a:spcBef>
              <a:buNone/>
            </a:pPr>
            <a:r>
              <a:rPr lang="sq-AL" altLang="el-GR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Vlerëson ndikimin e rrezikut, në rast të ndodhjes, në parametrat kryesorë të procesit të prokurimit (plani kohor, rezultati)</a:t>
            </a:r>
          </a:p>
        </p:txBody>
      </p:sp>
      <p:cxnSp>
        <p:nvCxnSpPr>
          <p:cNvPr id="561162" name="AutoShape 10"/>
          <p:cNvCxnSpPr>
            <a:cxnSpLocks noChangeShapeType="1"/>
            <a:stCxn id="561156" idx="2"/>
            <a:endCxn id="561160" idx="0"/>
          </p:cNvCxnSpPr>
          <p:nvPr/>
        </p:nvCxnSpPr>
        <p:spPr bwMode="auto">
          <a:xfrm rot="5400000">
            <a:off x="3461786" y="792471"/>
            <a:ext cx="367268" cy="2109239"/>
          </a:xfrm>
          <a:prstGeom prst="bentConnector3">
            <a:avLst>
              <a:gd name="adj1" fmla="val 50000"/>
            </a:avLst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61163" name="AutoShape 11"/>
          <p:cNvCxnSpPr>
            <a:cxnSpLocks noChangeShapeType="1"/>
            <a:stCxn id="561156" idx="2"/>
            <a:endCxn id="561161" idx="0"/>
          </p:cNvCxnSpPr>
          <p:nvPr/>
        </p:nvCxnSpPr>
        <p:spPr bwMode="auto">
          <a:xfrm rot="16200000" flipH="1">
            <a:off x="5582653" y="780841"/>
            <a:ext cx="367268" cy="2132497"/>
          </a:xfrm>
          <a:prstGeom prst="bentConnector3">
            <a:avLst>
              <a:gd name="adj1" fmla="val 50000"/>
            </a:avLst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3" name="Rectangle 12"/>
          <p:cNvSpPr/>
          <p:nvPr/>
        </p:nvSpPr>
        <p:spPr>
          <a:xfrm>
            <a:off x="467544" y="476672"/>
            <a:ext cx="669446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sq-AL" sz="2400" b="1" dirty="0">
                <a:ea typeface="Verdana" panose="020B0604030504040204" pitchFamily="34" charset="0"/>
                <a:cs typeface="Verdana" panose="020B0604030504040204" pitchFamily="34" charset="0"/>
              </a:rPr>
              <a:t>Identifikimi, analizimi dhe vlerësimi i rrezikut</a:t>
            </a:r>
          </a:p>
        </p:txBody>
      </p:sp>
    </p:spTree>
    <p:extLst>
      <p:ext uri="{BB962C8B-B14F-4D97-AF65-F5344CB8AC3E}">
        <p14:creationId xmlns:p14="http://schemas.microsoft.com/office/powerpoint/2010/main" val="129615378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63202" name="Group 2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411071562"/>
              </p:ext>
            </p:extLst>
          </p:nvPr>
        </p:nvGraphicFramePr>
        <p:xfrm>
          <a:off x="1230139" y="2079847"/>
          <a:ext cx="6726237" cy="3581401"/>
        </p:xfrm>
        <a:graphic>
          <a:graphicData uri="http://schemas.openxmlformats.org/drawingml/2006/table">
            <a:tbl>
              <a:tblPr/>
              <a:tblGrid>
                <a:gridCol w="11191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223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207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223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1918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223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000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q-AL" sz="16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Shume e larte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7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q-AL" sz="16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 Larte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l-G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l-G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84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q-AL" sz="16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Mesatare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l-G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l-G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l-G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00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q-AL" sz="16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 Ulet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984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q-AL" sz="16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Shume e Ulet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96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q-AL" sz="16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Shume e Ulet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q-AL" sz="16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 Ulet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q-AL" sz="16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Mesatare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q-AL" sz="16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 Larte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q-AL" sz="16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Shume e Larte</a:t>
                      </a: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51616" name="Text Box 73"/>
          <p:cNvSpPr txBox="1">
            <a:spLocks noChangeArrowheads="1"/>
          </p:cNvSpPr>
          <p:nvPr/>
        </p:nvSpPr>
        <p:spPr bwMode="auto">
          <a:xfrm rot="-5400000">
            <a:off x="319109" y="2547436"/>
            <a:ext cx="1407758" cy="3385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marL="441325" indent="-441325"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itchFamily="2" charset="2"/>
              <a:buNone/>
            </a:pPr>
            <a:r>
              <a:rPr lang="sq-AL" altLang="el-GR" sz="1600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Probabiliteti</a:t>
            </a:r>
          </a:p>
        </p:txBody>
      </p:sp>
      <p:sp>
        <p:nvSpPr>
          <p:cNvPr id="151617" name="Text Box 74"/>
          <p:cNvSpPr txBox="1">
            <a:spLocks noChangeArrowheads="1"/>
          </p:cNvSpPr>
          <p:nvPr/>
        </p:nvSpPr>
        <p:spPr bwMode="auto">
          <a:xfrm>
            <a:off x="7045549" y="5682734"/>
            <a:ext cx="955711" cy="3385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marL="441325" indent="-441325"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itchFamily="2" charset="2"/>
              <a:buNone/>
            </a:pPr>
            <a:r>
              <a:rPr lang="sq-AL" altLang="el-GR" sz="1600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Ndikimi</a:t>
            </a:r>
          </a:p>
        </p:txBody>
      </p:sp>
      <p:sp>
        <p:nvSpPr>
          <p:cNvPr id="151618" name="AutoShape 75"/>
          <p:cNvSpPr>
            <a:spLocks/>
          </p:cNvSpPr>
          <p:nvPr/>
        </p:nvSpPr>
        <p:spPr bwMode="auto">
          <a:xfrm>
            <a:off x="5436096" y="1102827"/>
            <a:ext cx="3230936" cy="1126462"/>
          </a:xfrm>
          <a:prstGeom prst="borderCallout2">
            <a:avLst>
              <a:gd name="adj1" fmla="val 9093"/>
              <a:gd name="adj2" fmla="val -2500"/>
              <a:gd name="adj3" fmla="val 9093"/>
              <a:gd name="adj4" fmla="val -6718"/>
              <a:gd name="adj5" fmla="val 164059"/>
              <a:gd name="adj6" fmla="val -24147"/>
            </a:avLst>
          </a:prstGeom>
          <a:solidFill>
            <a:srgbClr val="FFCC99"/>
          </a:solidFill>
          <a:ln w="25400" algn="ctr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None/>
            </a:pPr>
            <a:r>
              <a:rPr lang="sq-AL" altLang="el-GR" sz="1600" i="1" dirty="0"/>
              <a:t>Linja e Tolerancës së Rrezikut</a:t>
            </a:r>
          </a:p>
          <a:p>
            <a:pPr eaLnBrk="1" hangingPunct="1">
              <a:buNone/>
            </a:pPr>
            <a:r>
              <a:rPr lang="sq-AL" altLang="el-GR" sz="1600" i="1" dirty="0"/>
              <a:t>Kufizon rreziqet, të cilat Autoriteti Kontraktues është i gatshëm ta pranojë</a:t>
            </a:r>
          </a:p>
        </p:txBody>
      </p:sp>
      <p:sp>
        <p:nvSpPr>
          <p:cNvPr id="151620" name="Text Box 77"/>
          <p:cNvSpPr txBox="1">
            <a:spLocks noChangeArrowheads="1"/>
          </p:cNvSpPr>
          <p:nvPr/>
        </p:nvSpPr>
        <p:spPr bwMode="auto">
          <a:xfrm>
            <a:off x="5220072" y="2428591"/>
            <a:ext cx="2476128" cy="738664"/>
          </a:xfrm>
          <a:prstGeom prst="rect">
            <a:avLst/>
          </a:prstGeom>
          <a:solidFill>
            <a:srgbClr val="66CCFF"/>
          </a:solidFill>
          <a:ln>
            <a:noFill/>
          </a:ln>
        </p:spPr>
        <p:txBody>
          <a:bodyPr wrap="square">
            <a:spAutoFit/>
          </a:bodyPr>
          <a:lstStyle>
            <a:lvl1pPr marL="441325" indent="-441325"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 eaLnBrk="1" hangingPunct="1">
              <a:spcBef>
                <a:spcPct val="50000"/>
              </a:spcBef>
              <a:buNone/>
            </a:pPr>
            <a:r>
              <a:rPr lang="sq-AL" altLang="el-GR" sz="1400" dirty="0"/>
              <a:t>Rreziqet me probabilitet të lartë të shfaqjes dhe ndikim të lartë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67544" y="476672"/>
            <a:ext cx="669446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sq-AL" sz="2400" b="1" dirty="0"/>
              <a:t>Identifikimi, analizimi dhe vlerësimi i rrezikut</a:t>
            </a:r>
          </a:p>
        </p:txBody>
      </p:sp>
      <p:sp>
        <p:nvSpPr>
          <p:cNvPr id="2" name="Rectangle 1"/>
          <p:cNvSpPr/>
          <p:nvPr/>
        </p:nvSpPr>
        <p:spPr>
          <a:xfrm>
            <a:off x="1192265" y="1665405"/>
            <a:ext cx="41088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q-AL" altLang="el-GR" b="1" dirty="0">
                <a:ea typeface="Verdana" panose="020B0604030504040204" pitchFamily="34" charset="0"/>
                <a:cs typeface="Verdana" panose="020B0604030504040204" pitchFamily="34" charset="0"/>
              </a:rPr>
              <a:t>Matrica e Probabilitetit dhe Ndikimit</a:t>
            </a:r>
          </a:p>
        </p:txBody>
      </p:sp>
    </p:spTree>
    <p:extLst>
      <p:ext uri="{BB962C8B-B14F-4D97-AF65-F5344CB8AC3E}">
        <p14:creationId xmlns:p14="http://schemas.microsoft.com/office/powerpoint/2010/main" val="384999473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1828" name="Text Box 4"/>
          <p:cNvSpPr txBox="1">
            <a:spLocks noChangeArrowheads="1"/>
          </p:cNvSpPr>
          <p:nvPr/>
        </p:nvSpPr>
        <p:spPr bwMode="auto">
          <a:xfrm>
            <a:off x="395536" y="1124744"/>
            <a:ext cx="8482690" cy="37702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 marL="357188" indent="-357188"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984250" indent="-357188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 eaLnBrk="1" hangingPunct="1">
              <a:spcBef>
                <a:spcPts val="600"/>
              </a:spcBef>
            </a:pPr>
            <a:r>
              <a:rPr lang="sq-AL" altLang="el-GR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Ushtrimi i identifikimit, analizës dhe vlerësimit të rrezikut çon në përpunimin e </a:t>
            </a:r>
            <a:r>
              <a:rPr lang="sq-AL" altLang="el-GR" sz="18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Planit të Menaxhimit të Rrezikut</a:t>
            </a:r>
            <a:r>
              <a:rPr lang="sq-AL" altLang="el-GR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i cili përfshin:</a:t>
            </a:r>
          </a:p>
          <a:p>
            <a:pPr marL="1079500" lvl="1" indent="-265113" eaLnBrk="1" hangingPunct="1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sq-AL" altLang="el-GR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Rreziqet e identifikuara,</a:t>
            </a:r>
          </a:p>
          <a:p>
            <a:pPr marL="1079500" lvl="1" indent="-265113" eaLnBrk="1" hangingPunct="1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sq-AL" altLang="el-GR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Vlerësimi i tyre dhe matrica relevante e probabilitetit dhe ndikimit,</a:t>
            </a:r>
          </a:p>
          <a:p>
            <a:pPr marL="1079500" lvl="1" indent="-265113" eaLnBrk="1" hangingPunct="1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sq-AL" altLang="el-GR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Procedurat e monitorimit dhe shqyrtimit të rrezikut,</a:t>
            </a:r>
          </a:p>
          <a:p>
            <a:pPr marL="1079500" lvl="1" indent="-265113" eaLnBrk="1" hangingPunct="1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sq-AL" altLang="el-GR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Veprimet e planifikuara për trajtimin e rrezikut,</a:t>
            </a:r>
          </a:p>
          <a:p>
            <a:pPr marL="1079500" lvl="1" indent="-265113" eaLnBrk="1" hangingPunct="1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sq-AL" altLang="el-GR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Ndarja e përgjegjësive për monitorimin, shqyrtimin dhe trajtimin e rrezikut.</a:t>
            </a:r>
          </a:p>
          <a:p>
            <a:pPr marL="0" indent="0" eaLnBrk="1" hangingPunct="1">
              <a:spcBef>
                <a:spcPts val="600"/>
              </a:spcBef>
            </a:pPr>
            <a:r>
              <a:rPr lang="sq-AL" altLang="el-GR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Pjesë e Planit të Menaxhimit të Rrezikut janë gjithashtu format dhe dokumentet që duhet të përdoren (p.sh. regjistri i rrezikut, raporti i rrezikut)</a:t>
            </a:r>
          </a:p>
        </p:txBody>
      </p:sp>
      <p:sp>
        <p:nvSpPr>
          <p:cNvPr id="5" name="Rectangle 4"/>
          <p:cNvSpPr/>
          <p:nvPr/>
        </p:nvSpPr>
        <p:spPr>
          <a:xfrm>
            <a:off x="467544" y="476672"/>
            <a:ext cx="669446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sq-AL" sz="2400" b="1" dirty="0"/>
              <a:t>Identifikimi, analizimi dhe vlerësimi i rrezikut</a:t>
            </a:r>
          </a:p>
        </p:txBody>
      </p:sp>
    </p:spTree>
    <p:extLst>
      <p:ext uri="{BB962C8B-B14F-4D97-AF65-F5344CB8AC3E}">
        <p14:creationId xmlns:p14="http://schemas.microsoft.com/office/powerpoint/2010/main" val="38097392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67544" y="476672"/>
            <a:ext cx="51042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sq-AL" sz="2400" b="1" dirty="0"/>
              <a:t>Monitorimi dhe rishikimi i rrezikut</a:t>
            </a: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533400" y="1066800"/>
            <a:ext cx="8229600" cy="402571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marL="271463" indent="-271463" eaLnBrk="0" hangingPunct="0">
              <a:tabLst>
                <a:tab pos="712788" algn="l"/>
              </a:tabLst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712788" algn="l"/>
              </a:tabLst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712788" algn="l"/>
              </a:tabLst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712788" algn="l"/>
              </a:tabLst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712788" algn="l"/>
              </a:tabLst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>
                <a:tab pos="712788" algn="l"/>
              </a:tabLs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>
                <a:tab pos="712788" algn="l"/>
              </a:tabLs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>
                <a:tab pos="712788" algn="l"/>
              </a:tabLs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>
                <a:tab pos="712788" algn="l"/>
              </a:tabLs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 eaLnBrk="1" hangingPunct="1">
              <a:spcBef>
                <a:spcPct val="35000"/>
              </a:spcBef>
              <a:buFont typeface="Wingdings" pitchFamily="2" charset="2"/>
              <a:buNone/>
              <a:tabLst/>
            </a:pPr>
            <a:r>
              <a:rPr lang="sq-AL" altLang="el-GR" sz="18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Fushëveprimi dhe objektivi i monitorimit dhe rishikimit të rrezikut është:</a:t>
            </a:r>
            <a:endParaRPr lang="el-GR" altLang="el-GR" sz="18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539750" lvl="1" indent="-265113" eaLnBrk="1" hangingPunct="1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tabLst/>
            </a:pPr>
            <a:r>
              <a:rPr lang="sq-AL" altLang="el-GR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Të përcaktohet nëse janë identifikuar rreziqet dhe nëse veprimet e menaxhimit të rrezikut janë zbatuar siç është planifikuar;</a:t>
            </a:r>
          </a:p>
          <a:p>
            <a:pPr marL="539750" lvl="1" indent="-265113" eaLnBrk="1" hangingPunct="1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tabLst/>
            </a:pPr>
            <a:r>
              <a:rPr lang="sq-AL" altLang="el-GR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Vlerësoni nëse veprimet e planifikuara të menaxhimit të rrezikut ishin aq efektive sa pritej;</a:t>
            </a:r>
          </a:p>
          <a:p>
            <a:pPr marL="539750" lvl="1" indent="-265113" eaLnBrk="1" hangingPunct="1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tabLst/>
            </a:pPr>
            <a:r>
              <a:rPr lang="sq-AL" altLang="el-GR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Merr parasysh nëse disa nga rreziqet e identifikuara fillimisht nuk janë më të vlefshme;</a:t>
            </a:r>
          </a:p>
          <a:p>
            <a:pPr marL="539750" lvl="1" indent="-265113" eaLnBrk="1" hangingPunct="1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tabLst/>
            </a:pPr>
            <a:r>
              <a:rPr lang="sq-AL" altLang="el-GR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Specifikoni nëse ka ndryshuar probabiliteti i shfaqjes dhe niveli i ndikimit të rreziqeve të identifikuara;</a:t>
            </a:r>
          </a:p>
          <a:p>
            <a:pPr marL="539750" lvl="1" indent="-265113" eaLnBrk="1" hangingPunct="1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tabLst/>
            </a:pPr>
            <a:r>
              <a:rPr lang="sq-AL" altLang="el-GR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Konfirmoni që veprimet janë ende kuptimplote dhe se ekzekutimi i tyre u është besuar njerëzve të duhur;</a:t>
            </a:r>
          </a:p>
          <a:p>
            <a:pPr marL="539750" lvl="1" indent="-265113" eaLnBrk="1" hangingPunct="1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tabLst/>
            </a:pPr>
            <a:r>
              <a:rPr lang="sq-AL" altLang="el-GR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Zbuloni rreziqe të reja, të cilat nuk janë identifikuar më parë. </a:t>
            </a:r>
          </a:p>
        </p:txBody>
      </p:sp>
    </p:spTree>
    <p:extLst>
      <p:ext uri="{BB962C8B-B14F-4D97-AF65-F5344CB8AC3E}">
        <p14:creationId xmlns:p14="http://schemas.microsoft.com/office/powerpoint/2010/main" val="368816317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66" name="Text Box 6"/>
          <p:cNvSpPr txBox="1">
            <a:spLocks noChangeArrowheads="1"/>
          </p:cNvSpPr>
          <p:nvPr/>
        </p:nvSpPr>
        <p:spPr bwMode="auto">
          <a:xfrm>
            <a:off x="251520" y="1196752"/>
            <a:ext cx="8712968" cy="330552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 marL="271463" indent="-271463" eaLnBrk="0" hangingPunct="0">
              <a:tabLst>
                <a:tab pos="712788" algn="l"/>
              </a:tabLst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712788" algn="l"/>
              </a:tabLst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712788" algn="l"/>
              </a:tabLst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712788" algn="l"/>
              </a:tabLst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712788" algn="l"/>
              </a:tabLst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>
                <a:tab pos="712788" algn="l"/>
              </a:tabLs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>
                <a:tab pos="712788" algn="l"/>
              </a:tabLs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>
                <a:tab pos="712788" algn="l"/>
              </a:tabLs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tabLst>
                <a:tab pos="712788" algn="l"/>
              </a:tabLs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 eaLnBrk="1" hangingPunct="1">
              <a:spcBef>
                <a:spcPct val="35000"/>
              </a:spcBef>
              <a:tabLst/>
            </a:pPr>
            <a:r>
              <a:rPr lang="sq-AL" altLang="el-GR" sz="18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Në rast të shfaqjes së rrezikut mund të veçohen rastet e mëposhtme:</a:t>
            </a:r>
          </a:p>
          <a:p>
            <a:pPr marL="539750" lvl="1" indent="-265113" eaLnBrk="1" hangingPunct="1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tabLst/>
            </a:pPr>
            <a:r>
              <a:rPr lang="sq-AL" altLang="el-GR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Rreziku ndodh siç pritet dhe aktivitetet e lehtësimit të rrezikut janë të mjaftueshme për trajtimin e tij;</a:t>
            </a:r>
          </a:p>
          <a:p>
            <a:pPr marL="539750" lvl="1" indent="-265113" eaLnBrk="1" hangingPunct="1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tabLst/>
            </a:pPr>
            <a:r>
              <a:rPr lang="sq-AL" altLang="el-GR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Rreziku ndodh në mënyrë të ndryshme nga sa pritej dhe prandaj veprimet për lehtësimin e rreziqeve duhet të modifikohen në mënyrë të përshtatshme;</a:t>
            </a:r>
          </a:p>
          <a:p>
            <a:pPr marL="539750" lvl="1" indent="-265113" eaLnBrk="1" hangingPunct="1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tabLst/>
            </a:pPr>
            <a:r>
              <a:rPr lang="sq-AL" altLang="el-GR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Një rrezik i ri i paparashikuar ndodh dhe për këtë arsye Plani i Menaxhimit të Rrezikut dhe regjistri i rrezikut duhet të përditësohen për të përcaktuar dhe përshkruar veprimet e duhura për lehtësimin e tij.</a:t>
            </a:r>
          </a:p>
        </p:txBody>
      </p:sp>
      <p:sp>
        <p:nvSpPr>
          <p:cNvPr id="8" name="Rectangle 7"/>
          <p:cNvSpPr/>
          <p:nvPr/>
        </p:nvSpPr>
        <p:spPr>
          <a:xfrm>
            <a:off x="467544" y="476672"/>
            <a:ext cx="264591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sq-AL" sz="2400" b="1" dirty="0"/>
              <a:t>Trajtimi i rrezikut</a:t>
            </a:r>
          </a:p>
        </p:txBody>
      </p:sp>
    </p:spTree>
    <p:extLst>
      <p:ext uri="{BB962C8B-B14F-4D97-AF65-F5344CB8AC3E}">
        <p14:creationId xmlns:p14="http://schemas.microsoft.com/office/powerpoint/2010/main" val="352384320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67544" y="476672"/>
            <a:ext cx="264591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sq-AL" sz="2400" b="1" dirty="0"/>
              <a:t>Trajtimi i rrezikut</a:t>
            </a:r>
          </a:p>
        </p:txBody>
      </p:sp>
      <p:sp>
        <p:nvSpPr>
          <p:cNvPr id="3" name="Rectangle 2"/>
          <p:cNvSpPr/>
          <p:nvPr/>
        </p:nvSpPr>
        <p:spPr>
          <a:xfrm>
            <a:off x="467544" y="1268760"/>
            <a:ext cx="8280920" cy="31608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sq-AL" b="1" dirty="0">
                <a:solidFill>
                  <a:srgbClr val="0000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Strategjitë lehtësuese mund të përfshijnë:</a:t>
            </a:r>
          </a:p>
          <a:p>
            <a:pPr>
              <a:spcBef>
                <a:spcPts val="600"/>
              </a:spcBef>
            </a:pPr>
            <a:endParaRPr lang="en-US" b="1" dirty="0">
              <a:solidFill>
                <a:srgbClr val="000000"/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539750" lvl="1" indent="-265113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sq-AL" dirty="0">
                <a:ea typeface="Verdana" panose="020B0604030504040204" pitchFamily="34" charset="0"/>
                <a:cs typeface="Verdana" panose="020B0604030504040204" pitchFamily="34" charset="0"/>
              </a:rPr>
              <a:t>Pranimi i rrezikut p.sh. për nivelet e ulëta të rrezikut.</a:t>
            </a:r>
          </a:p>
          <a:p>
            <a:pPr marL="539750" lvl="1" indent="-265113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sq-AL" dirty="0">
                <a:ea typeface="Verdana" panose="020B0604030504040204" pitchFamily="34" charset="0"/>
                <a:cs typeface="Verdana" panose="020B0604030504040204" pitchFamily="34" charset="0"/>
              </a:rPr>
              <a:t>Transferimi i rrezikut ose ndarjes me një palë tjetër, për shembull ndaj ofertuesit (garancinë i pjesëmarrjes), ose nëpërmjet sigurimit ose madje duke i dhënë një agjent prokurimi.</a:t>
            </a:r>
          </a:p>
          <a:p>
            <a:pPr marL="539750" lvl="1" indent="-265113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sq-AL" dirty="0">
                <a:ea typeface="Verdana" panose="020B0604030504040204" pitchFamily="34" charset="0"/>
                <a:cs typeface="Verdana" panose="020B0604030504040204" pitchFamily="34" charset="0"/>
              </a:rPr>
              <a:t>Zvogëlimi i gjasave dhe / ose pasojave të një rreziku për shembull përmes planifikimit, zhvillimit të specifikave të qarta, përzgjedhjes së metodave të prokurimit, hartimit të kushteve të kontratës etj.</a:t>
            </a:r>
          </a:p>
          <a:p>
            <a:pPr marL="539750" lvl="1" indent="-265113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sq-AL" dirty="0">
                <a:ea typeface="Verdana" panose="020B0604030504040204" pitchFamily="34" charset="0"/>
                <a:cs typeface="Verdana" panose="020B0604030504040204" pitchFamily="34" charset="0"/>
              </a:rPr>
              <a:t>Zhvillimi i planeve të emergjencës.</a:t>
            </a:r>
          </a:p>
        </p:txBody>
      </p:sp>
    </p:spTree>
    <p:extLst>
      <p:ext uri="{BB962C8B-B14F-4D97-AF65-F5344CB8AC3E}">
        <p14:creationId xmlns:p14="http://schemas.microsoft.com/office/powerpoint/2010/main" val="259671625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72500" y="482420"/>
            <a:ext cx="644343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sq-AL" sz="2400" b="1" dirty="0"/>
              <a:t>Trajtimi i rrezikut - mekanizmat  lehtësuese</a:t>
            </a:r>
          </a:p>
        </p:txBody>
      </p:sp>
      <p:sp>
        <p:nvSpPr>
          <p:cNvPr id="3" name="Rectangle 2"/>
          <p:cNvSpPr/>
          <p:nvPr/>
        </p:nvSpPr>
        <p:spPr>
          <a:xfrm>
            <a:off x="179512" y="1052736"/>
            <a:ext cx="871296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sq-AL" b="1" dirty="0">
                <a:solidFill>
                  <a:srgbClr val="0000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Mekanizmat për lehtësimin e rrezikut </a:t>
            </a:r>
            <a:r>
              <a:rPr lang="sq-AL" dirty="0">
                <a:solidFill>
                  <a:srgbClr val="0000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të zhvillimit dhe implementimit përfshijnë, ndër të tjera:</a:t>
            </a:r>
          </a:p>
          <a:p>
            <a:pPr eaLnBrk="0" hangingPunct="0">
              <a:spcBef>
                <a:spcPct val="20000"/>
              </a:spcBef>
              <a:buClr>
                <a:schemeClr val="bg2"/>
              </a:buClr>
              <a:buSzPct val="75000"/>
              <a:tabLst>
                <a:tab pos="357188" algn="l"/>
              </a:tabLst>
            </a:pPr>
            <a:endParaRPr lang="en-US" dirty="0"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68300" indent="-368300"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tabLst>
                <a:tab pos="357188" algn="l"/>
              </a:tabLst>
            </a:pPr>
            <a:r>
              <a:rPr lang="sq-AL" dirty="0">
                <a:ea typeface="Verdana" panose="020B0604030504040204" pitchFamily="34" charset="0"/>
                <a:cs typeface="Verdana" panose="020B0604030504040204" pitchFamily="34" charset="0"/>
              </a:rPr>
              <a:t>Mbrojtja e subjekteve të ndjeshme të prokurimit publik kundër ndërhyrjes politike përmes masave të tilla si:</a:t>
            </a:r>
          </a:p>
          <a:p>
            <a:pPr marL="539750" lvl="1" indent="-265113"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tabLst>
                <a:tab pos="485775" algn="l"/>
              </a:tabLst>
            </a:pPr>
            <a:r>
              <a:rPr lang="sq-AL" dirty="0">
                <a:ea typeface="Verdana" panose="020B0604030504040204" pitchFamily="34" charset="0"/>
                <a:cs typeface="Verdana" panose="020B0604030504040204" pitchFamily="34" charset="0"/>
              </a:rPr>
              <a:t>Mekanizmat e ankesave përmes të cilave një subjekt i prokurimit publik mund të ankohet kundër një vendimi të largimit nga puna</a:t>
            </a:r>
          </a:p>
          <a:p>
            <a:pPr marL="539750" lvl="1" indent="-265113"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tabLst>
                <a:tab pos="485775" algn="l"/>
              </a:tabLst>
            </a:pPr>
            <a:r>
              <a:rPr lang="sq-AL" dirty="0">
                <a:ea typeface="Verdana" panose="020B0604030504040204" pitchFamily="34" charset="0"/>
                <a:cs typeface="Verdana" panose="020B0604030504040204" pitchFamily="34" charset="0"/>
              </a:rPr>
              <a:t>Sigurimi i një sistemi informues të sigurt, të </a:t>
            </a:r>
            <a:r>
              <a:rPr lang="sq-AL" dirty="0" err="1">
                <a:ea typeface="Verdana" panose="020B0604030504040204" pitchFamily="34" charset="0"/>
                <a:cs typeface="Verdana" panose="020B0604030504040204" pitchFamily="34" charset="0"/>
              </a:rPr>
              <a:t>aksesueshëm</a:t>
            </a:r>
            <a:r>
              <a:rPr lang="sq-AL" dirty="0">
                <a:ea typeface="Verdana" panose="020B0604030504040204" pitchFamily="34" charset="0"/>
                <a:cs typeface="Verdana" panose="020B0604030504040204" pitchFamily="34" charset="0"/>
              </a:rPr>
              <a:t> dhe </a:t>
            </a:r>
            <a:r>
              <a:rPr lang="sq-AL" dirty="0" err="1">
                <a:ea typeface="Verdana" panose="020B0604030504040204" pitchFamily="34" charset="0"/>
                <a:cs typeface="Verdana" panose="020B0604030504040204" pitchFamily="34" charset="0"/>
              </a:rPr>
              <a:t>konfidencial</a:t>
            </a:r>
            <a:r>
              <a:rPr lang="sq-AL" dirty="0">
                <a:ea typeface="Verdana" panose="020B0604030504040204" pitchFamily="34" charset="0"/>
                <a:cs typeface="Verdana" panose="020B0604030504040204" pitchFamily="34" charset="0"/>
              </a:rPr>
              <a:t>, i mbrojtur në mënyrë efektive nga sistemi ligjor, për raportimin publik të rasteve të mashtrimit, korrupsionit ose praktikave ose sjelljeve të tjera të ndaluara.</a:t>
            </a:r>
          </a:p>
          <a:p>
            <a:pPr marL="539750" lvl="1" indent="-265113"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tabLst>
                <a:tab pos="485775" algn="l"/>
              </a:tabLst>
            </a:pPr>
            <a:r>
              <a:rPr lang="sq-AL" dirty="0">
                <a:ea typeface="Verdana" panose="020B0604030504040204" pitchFamily="34" charset="0"/>
                <a:cs typeface="Verdana" panose="020B0604030504040204" pitchFamily="34" charset="0"/>
              </a:rPr>
              <a:t>Politikat e burimeve njerëzore që rekrutojnë ekspertë të prokurimeve publike bazuar në një sistem të bazuar në merita dhe kërkojnë angazhim të fortë të integritetit nga entet e prokurimit publik.</a:t>
            </a:r>
          </a:p>
        </p:txBody>
      </p:sp>
    </p:spTree>
    <p:extLst>
      <p:ext uri="{BB962C8B-B14F-4D97-AF65-F5344CB8AC3E}">
        <p14:creationId xmlns:p14="http://schemas.microsoft.com/office/powerpoint/2010/main" val="143716659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72500" y="482420"/>
            <a:ext cx="644343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sq-AL" sz="2400" b="1" dirty="0"/>
              <a:t>Trajtimi i rrezikut - mekanizmat  lehtësuese</a:t>
            </a:r>
          </a:p>
        </p:txBody>
      </p:sp>
      <p:sp>
        <p:nvSpPr>
          <p:cNvPr id="4" name="Rectangle 3"/>
          <p:cNvSpPr/>
          <p:nvPr/>
        </p:nvSpPr>
        <p:spPr>
          <a:xfrm>
            <a:off x="251520" y="1124744"/>
            <a:ext cx="8712968" cy="44135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8300" indent="-368300"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tabLst>
                <a:tab pos="357188" algn="l"/>
              </a:tabLst>
            </a:pPr>
            <a:r>
              <a:rPr lang="sq-AL" dirty="0">
                <a:ea typeface="Verdana" panose="020B0604030504040204" pitchFamily="34" charset="0"/>
                <a:cs typeface="Verdana" panose="020B0604030504040204" pitchFamily="34" charset="0"/>
              </a:rPr>
              <a:t>Sigurimi i ndarjes adekuate të detyrave nga:</a:t>
            </a:r>
          </a:p>
          <a:p>
            <a:pPr marL="368300" indent="-368300"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tabLst>
                <a:tab pos="357188" algn="l"/>
              </a:tabLst>
            </a:pPr>
            <a:r>
              <a:rPr lang="sq-AL" dirty="0">
                <a:ea typeface="Verdana" panose="020B0604030504040204" pitchFamily="34" charset="0"/>
                <a:cs typeface="Verdana" panose="020B0604030504040204" pitchFamily="34" charset="0"/>
              </a:rPr>
              <a:t>Ndarja e përgjegjësive për kërkimin, blerjen dhe marrjen e funksioneve nga përpunimi i faturave, llogaritë e pagueshme dhe funksionet e librit të përgjithshëm</a:t>
            </a:r>
          </a:p>
          <a:p>
            <a:pPr marL="368300" indent="-368300"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tabLst>
                <a:tab pos="357188" algn="l"/>
              </a:tabLst>
            </a:pPr>
            <a:r>
              <a:rPr lang="sq-AL" dirty="0">
                <a:ea typeface="Verdana" panose="020B0604030504040204" pitchFamily="34" charset="0"/>
                <a:cs typeface="Verdana" panose="020B0604030504040204" pitchFamily="34" charset="0"/>
              </a:rPr>
              <a:t>Ndarja e funksionit të blerjes nga funksionet e kërkuara dhe pranimit</a:t>
            </a:r>
          </a:p>
          <a:p>
            <a:pPr marL="368300" indent="-368300"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tabLst>
                <a:tab pos="357188" algn="l"/>
              </a:tabLst>
            </a:pPr>
            <a:r>
              <a:rPr lang="sq-AL" dirty="0">
                <a:ea typeface="Verdana" panose="020B0604030504040204" pitchFamily="34" charset="0"/>
                <a:cs typeface="Verdana" panose="020B0604030504040204" pitchFamily="34" charset="0"/>
              </a:rPr>
              <a:t>Ndarja e funksioneve të përpunimit të faturave dhe llogarive të pagueshme nga funksionet e librit kryesor</a:t>
            </a:r>
          </a:p>
          <a:p>
            <a:pPr marL="368300" indent="-368300"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tabLst>
                <a:tab pos="357188" algn="l"/>
              </a:tabLst>
            </a:pPr>
            <a:r>
              <a:rPr lang="sq-AL" dirty="0">
                <a:ea typeface="Verdana" panose="020B0604030504040204" pitchFamily="34" charset="0"/>
                <a:cs typeface="Verdana" panose="020B0604030504040204" pitchFamily="34" charset="0"/>
              </a:rPr>
              <a:t>Ndarja e funksioneve të shënimeve të </a:t>
            </a:r>
            <a:r>
              <a:rPr lang="sq-AL" dirty="0" err="1">
                <a:ea typeface="Verdana" panose="020B0604030504040204" pitchFamily="34" charset="0"/>
                <a:cs typeface="Verdana" panose="020B0604030504040204" pitchFamily="34" charset="0"/>
              </a:rPr>
              <a:t>disbursimit</a:t>
            </a:r>
            <a:r>
              <a:rPr lang="sq-AL" dirty="0">
                <a:ea typeface="Verdana" panose="020B0604030504040204" pitchFamily="34" charset="0"/>
                <a:cs typeface="Verdana" panose="020B0604030504040204" pitchFamily="34" charset="0"/>
              </a:rPr>
              <a:t> të parave të gatshme nga funksioni i shënimeve të regjistrit të përgjithshëm</a:t>
            </a:r>
          </a:p>
          <a:p>
            <a:pPr marL="368300" indent="-368300"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tabLst>
                <a:tab pos="357188" algn="l"/>
              </a:tabLst>
            </a:pPr>
            <a:r>
              <a:rPr lang="sq-AL" dirty="0">
                <a:ea typeface="Verdana" panose="020B0604030504040204" pitchFamily="34" charset="0"/>
                <a:cs typeface="Verdana" panose="020B0604030504040204" pitchFamily="34" charset="0"/>
              </a:rPr>
              <a:t>Shmangia e copëzimit të tepruar të funksioneve të prokurimit</a:t>
            </a:r>
          </a:p>
          <a:p>
            <a:pPr marL="368300" indent="-368300"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tabLst>
                <a:tab pos="357188" algn="l"/>
              </a:tabLst>
            </a:pPr>
            <a:r>
              <a:rPr lang="sq-AL" dirty="0">
                <a:ea typeface="Verdana" panose="020B0604030504040204" pitchFamily="34" charset="0"/>
                <a:cs typeface="Verdana" panose="020B0604030504040204" pitchFamily="34" charset="0"/>
              </a:rPr>
              <a:t>Aplikimi i teknologjisë elektronike në sistemin e prokurimit publik për:</a:t>
            </a:r>
          </a:p>
          <a:p>
            <a:pPr marL="368300" indent="-368300"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tabLst>
                <a:tab pos="357188" algn="l"/>
              </a:tabLst>
            </a:pPr>
            <a:r>
              <a:rPr lang="sq-AL" dirty="0">
                <a:ea typeface="Verdana" panose="020B0604030504040204" pitchFamily="34" charset="0"/>
                <a:cs typeface="Verdana" panose="020B0604030504040204" pitchFamily="34" charset="0"/>
              </a:rPr>
              <a:t>Parandalimin e kontaktit të drejtpërdrejtë ndërmjet enteve të prokurimit publik dhe furnizuesve potencialë,</a:t>
            </a:r>
          </a:p>
          <a:p>
            <a:pPr marL="368300" indent="-368300"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tabLst>
                <a:tab pos="357188" algn="l"/>
              </a:tabLst>
            </a:pPr>
            <a:r>
              <a:rPr lang="sq-AL" dirty="0">
                <a:ea typeface="Verdana" panose="020B0604030504040204" pitchFamily="34" charset="0"/>
                <a:cs typeface="Verdana" panose="020B0604030504040204" pitchFamily="34" charset="0"/>
              </a:rPr>
              <a:t>Standardizimin e proceseve të prokurimit.</a:t>
            </a:r>
          </a:p>
        </p:txBody>
      </p:sp>
    </p:spTree>
    <p:extLst>
      <p:ext uri="{BB962C8B-B14F-4D97-AF65-F5344CB8AC3E}">
        <p14:creationId xmlns:p14="http://schemas.microsoft.com/office/powerpoint/2010/main" val="212801414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Text Box 3"/>
          <p:cNvSpPr txBox="1">
            <a:spLocks noChangeArrowheads="1"/>
          </p:cNvSpPr>
          <p:nvPr/>
        </p:nvSpPr>
        <p:spPr bwMode="auto">
          <a:xfrm>
            <a:off x="2051720" y="1220983"/>
            <a:ext cx="1294656" cy="461665"/>
          </a:xfrm>
          <a:prstGeom prst="rect">
            <a:avLst/>
          </a:prstGeom>
          <a:solidFill>
            <a:srgbClr val="99CC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itchFamily="2" charset="2"/>
              <a:buNone/>
            </a:pPr>
            <a:r>
              <a:rPr lang="sq-AL" altLang="el-GR"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Identifikimi I rrezikut</a:t>
            </a:r>
          </a:p>
        </p:txBody>
      </p:sp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4108376" y="1223513"/>
            <a:ext cx="2057400" cy="461665"/>
          </a:xfrm>
          <a:prstGeom prst="rect">
            <a:avLst/>
          </a:prstGeom>
          <a:solidFill>
            <a:srgbClr val="99CC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itchFamily="2" charset="2"/>
              <a:buNone/>
            </a:pPr>
            <a:r>
              <a:rPr lang="sq-AL" altLang="el-GR"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Raportimi dhe analiza e riskut</a:t>
            </a:r>
          </a:p>
        </p:txBody>
      </p:sp>
      <p:sp>
        <p:nvSpPr>
          <p:cNvPr id="23557" name="Text Box 5"/>
          <p:cNvSpPr txBox="1">
            <a:spLocks noChangeArrowheads="1"/>
          </p:cNvSpPr>
          <p:nvPr/>
        </p:nvSpPr>
        <p:spPr bwMode="auto">
          <a:xfrm>
            <a:off x="7231427" y="2409270"/>
            <a:ext cx="1676400" cy="461665"/>
          </a:xfrm>
          <a:prstGeom prst="rect">
            <a:avLst/>
          </a:prstGeom>
          <a:solidFill>
            <a:srgbClr val="99CC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itchFamily="2" charset="2"/>
              <a:buNone/>
            </a:pPr>
            <a:r>
              <a:rPr lang="sq-AL" altLang="el-GR"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Analiza dhe vlerësimi i rrezikut</a:t>
            </a:r>
          </a:p>
        </p:txBody>
      </p:sp>
      <p:sp>
        <p:nvSpPr>
          <p:cNvPr id="23558" name="AutoShape 6"/>
          <p:cNvSpPr>
            <a:spLocks noChangeArrowheads="1"/>
          </p:cNvSpPr>
          <p:nvPr/>
        </p:nvSpPr>
        <p:spPr bwMode="auto">
          <a:xfrm>
            <a:off x="5204048" y="1954302"/>
            <a:ext cx="1600200" cy="1371600"/>
          </a:xfrm>
          <a:prstGeom prst="diamond">
            <a:avLst/>
          </a:prstGeom>
          <a:solidFill>
            <a:srgbClr val="99CC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l-GR" altLang="el-GR" sz="120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3559" name="Text Box 7"/>
          <p:cNvSpPr txBox="1">
            <a:spLocks noChangeArrowheads="1"/>
          </p:cNvSpPr>
          <p:nvPr/>
        </p:nvSpPr>
        <p:spPr bwMode="auto">
          <a:xfrm>
            <a:off x="5556176" y="2391271"/>
            <a:ext cx="103204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itchFamily="2" charset="2"/>
              <a:buNone/>
            </a:pPr>
            <a:r>
              <a:rPr lang="sq-AL" altLang="el-GR"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është rreziku i relevant</a:t>
            </a:r>
            <a:r>
              <a:rPr lang="en-US" altLang="el-GR"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?</a:t>
            </a:r>
          </a:p>
        </p:txBody>
      </p:sp>
      <p:sp>
        <p:nvSpPr>
          <p:cNvPr id="23560" name="Text Box 8"/>
          <p:cNvSpPr txBox="1">
            <a:spLocks noChangeArrowheads="1"/>
          </p:cNvSpPr>
          <p:nvPr/>
        </p:nvSpPr>
        <p:spPr bwMode="auto">
          <a:xfrm>
            <a:off x="2736776" y="2409270"/>
            <a:ext cx="2057400" cy="646331"/>
          </a:xfrm>
          <a:prstGeom prst="rect">
            <a:avLst/>
          </a:prstGeom>
          <a:solidFill>
            <a:srgbClr val="99CC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itchFamily="2" charset="2"/>
              <a:buNone/>
            </a:pPr>
            <a:r>
              <a:rPr lang="sq-AL" altLang="el-GR"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Azhurnimi i regjistrit të rrezikut dhe konfirmimi i vlerësimit të rrezikut</a:t>
            </a:r>
          </a:p>
        </p:txBody>
      </p:sp>
      <p:sp>
        <p:nvSpPr>
          <p:cNvPr id="23561" name="Text Box 9"/>
          <p:cNvSpPr txBox="1">
            <a:spLocks noChangeArrowheads="1"/>
          </p:cNvSpPr>
          <p:nvPr/>
        </p:nvSpPr>
        <p:spPr bwMode="auto">
          <a:xfrm>
            <a:off x="107504" y="2316937"/>
            <a:ext cx="1828800" cy="646331"/>
          </a:xfrm>
          <a:prstGeom prst="rect">
            <a:avLst/>
          </a:prstGeom>
          <a:solidFill>
            <a:srgbClr val="99CC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itchFamily="2" charset="2"/>
              <a:buNone/>
            </a:pPr>
            <a:r>
              <a:rPr lang="sq-AL" altLang="el-GR"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Informimi i zyrtarëve përgjegjës për rrezikun e afërt</a:t>
            </a:r>
          </a:p>
        </p:txBody>
      </p:sp>
      <p:sp>
        <p:nvSpPr>
          <p:cNvPr id="23562" name="Text Box 10"/>
          <p:cNvSpPr txBox="1">
            <a:spLocks noChangeArrowheads="1"/>
          </p:cNvSpPr>
          <p:nvPr/>
        </p:nvSpPr>
        <p:spPr bwMode="auto">
          <a:xfrm>
            <a:off x="1822376" y="3522663"/>
            <a:ext cx="2590800" cy="461665"/>
          </a:xfrm>
          <a:prstGeom prst="rect">
            <a:avLst/>
          </a:prstGeom>
          <a:solidFill>
            <a:srgbClr val="99CC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itchFamily="2" charset="2"/>
              <a:buNone/>
            </a:pPr>
            <a:r>
              <a:rPr lang="sq-AL" altLang="el-GR"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Hartimi i propozimeve për trajtimin e rrezikut</a:t>
            </a:r>
          </a:p>
        </p:txBody>
      </p:sp>
      <p:sp>
        <p:nvSpPr>
          <p:cNvPr id="23563" name="Text Box 11"/>
          <p:cNvSpPr txBox="1">
            <a:spLocks noChangeArrowheads="1"/>
          </p:cNvSpPr>
          <p:nvPr/>
        </p:nvSpPr>
        <p:spPr bwMode="auto">
          <a:xfrm>
            <a:off x="5632376" y="3429000"/>
            <a:ext cx="1676400" cy="830997"/>
          </a:xfrm>
          <a:prstGeom prst="rect">
            <a:avLst/>
          </a:prstGeom>
          <a:solidFill>
            <a:srgbClr val="99CC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itchFamily="2" charset="2"/>
              <a:buNone/>
            </a:pPr>
            <a:r>
              <a:rPr lang="sq-AL" altLang="el-GR"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Marrja e vendimeve për veprimet e trajtimit të rrezikut</a:t>
            </a:r>
          </a:p>
        </p:txBody>
      </p:sp>
      <p:sp>
        <p:nvSpPr>
          <p:cNvPr id="23564" name="Text Box 12"/>
          <p:cNvSpPr txBox="1">
            <a:spLocks noChangeArrowheads="1"/>
          </p:cNvSpPr>
          <p:nvPr/>
        </p:nvSpPr>
        <p:spPr bwMode="auto">
          <a:xfrm>
            <a:off x="679377" y="4777929"/>
            <a:ext cx="2286000" cy="646331"/>
          </a:xfrm>
          <a:prstGeom prst="rect">
            <a:avLst/>
          </a:prstGeom>
          <a:solidFill>
            <a:srgbClr val="99CC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itchFamily="2" charset="2"/>
              <a:buNone/>
            </a:pPr>
            <a:r>
              <a:rPr lang="sq-AL" altLang="el-GR"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Planifikimi i  trajtimit te veprimeve të riskut dhe</a:t>
            </a:r>
            <a:r>
              <a:rPr lang="en-US" altLang="el-GR"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sq-AL" altLang="el-GR"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ndarja e  përgjegjësive</a:t>
            </a:r>
          </a:p>
        </p:txBody>
      </p:sp>
      <p:sp>
        <p:nvSpPr>
          <p:cNvPr id="23565" name="Text Box 13"/>
          <p:cNvSpPr txBox="1">
            <a:spLocks noChangeArrowheads="1"/>
          </p:cNvSpPr>
          <p:nvPr/>
        </p:nvSpPr>
        <p:spPr bwMode="auto">
          <a:xfrm>
            <a:off x="3582144" y="4777929"/>
            <a:ext cx="2286000" cy="461665"/>
          </a:xfrm>
          <a:prstGeom prst="rect">
            <a:avLst/>
          </a:prstGeom>
          <a:solidFill>
            <a:srgbClr val="99CC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itchFamily="2" charset="2"/>
              <a:buNone/>
            </a:pPr>
            <a:r>
              <a:rPr lang="sq-AL" altLang="el-GR"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Zbatimi i veprimeve të trajtimit të rrezikut</a:t>
            </a:r>
          </a:p>
        </p:txBody>
      </p:sp>
      <p:sp>
        <p:nvSpPr>
          <p:cNvPr id="23566" name="Text Box 14"/>
          <p:cNvSpPr txBox="1">
            <a:spLocks noChangeArrowheads="1"/>
          </p:cNvSpPr>
          <p:nvPr/>
        </p:nvSpPr>
        <p:spPr bwMode="auto">
          <a:xfrm>
            <a:off x="6516891" y="4685596"/>
            <a:ext cx="2286000" cy="646331"/>
          </a:xfrm>
          <a:prstGeom prst="rect">
            <a:avLst/>
          </a:prstGeom>
          <a:solidFill>
            <a:srgbClr val="99CC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itchFamily="2" charset="2"/>
              <a:buNone/>
            </a:pPr>
            <a:r>
              <a:rPr lang="sq-AL" altLang="el-GR"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Zbatimi I Monitorimit të veprimeve të trajtimit të rrezikut</a:t>
            </a:r>
          </a:p>
        </p:txBody>
      </p:sp>
      <p:sp>
        <p:nvSpPr>
          <p:cNvPr id="23567" name="Text Box 15"/>
          <p:cNvSpPr txBox="1">
            <a:spLocks noChangeArrowheads="1"/>
          </p:cNvSpPr>
          <p:nvPr/>
        </p:nvSpPr>
        <p:spPr bwMode="auto">
          <a:xfrm>
            <a:off x="3754082" y="5589240"/>
            <a:ext cx="1981200" cy="461665"/>
          </a:xfrm>
          <a:prstGeom prst="rect">
            <a:avLst/>
          </a:prstGeom>
          <a:solidFill>
            <a:srgbClr val="99CC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itchFamily="2" charset="2"/>
              <a:buNone/>
            </a:pPr>
            <a:r>
              <a:rPr lang="sq-AL" altLang="el-GR"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Azhurnimi i regjistrit të rrezikut</a:t>
            </a:r>
          </a:p>
        </p:txBody>
      </p:sp>
      <p:cxnSp>
        <p:nvCxnSpPr>
          <p:cNvPr id="23577" name="AutoShape 25"/>
          <p:cNvCxnSpPr>
            <a:cxnSpLocks noChangeShapeType="1"/>
            <a:stCxn id="23556" idx="3"/>
            <a:endCxn id="23557" idx="0"/>
          </p:cNvCxnSpPr>
          <p:nvPr/>
        </p:nvCxnSpPr>
        <p:spPr bwMode="auto">
          <a:xfrm>
            <a:off x="6165776" y="1454346"/>
            <a:ext cx="1903851" cy="954924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579" name="AutoShape 27"/>
          <p:cNvCxnSpPr>
            <a:cxnSpLocks noChangeShapeType="1"/>
            <a:stCxn id="23557" idx="1"/>
            <a:endCxn id="23558" idx="3"/>
          </p:cNvCxnSpPr>
          <p:nvPr/>
        </p:nvCxnSpPr>
        <p:spPr bwMode="auto">
          <a:xfrm flipH="1" flipV="1">
            <a:off x="6804248" y="2640102"/>
            <a:ext cx="427179" cy="1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580" name="AutoShape 28"/>
          <p:cNvCxnSpPr>
            <a:cxnSpLocks noChangeShapeType="1"/>
            <a:stCxn id="23558" idx="1"/>
            <a:endCxn id="23560" idx="3"/>
          </p:cNvCxnSpPr>
          <p:nvPr/>
        </p:nvCxnSpPr>
        <p:spPr bwMode="auto">
          <a:xfrm flipH="1">
            <a:off x="4794176" y="2640102"/>
            <a:ext cx="409872" cy="92334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581" name="AutoShape 29"/>
          <p:cNvCxnSpPr>
            <a:cxnSpLocks noChangeShapeType="1"/>
            <a:stCxn id="23560" idx="1"/>
            <a:endCxn id="23561" idx="3"/>
          </p:cNvCxnSpPr>
          <p:nvPr/>
        </p:nvCxnSpPr>
        <p:spPr bwMode="auto">
          <a:xfrm flipH="1" flipV="1">
            <a:off x="1936304" y="2640103"/>
            <a:ext cx="800472" cy="9233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582" name="AutoShape 30"/>
          <p:cNvCxnSpPr>
            <a:cxnSpLocks noChangeShapeType="1"/>
            <a:stCxn id="23561" idx="2"/>
            <a:endCxn id="23562" idx="1"/>
          </p:cNvCxnSpPr>
          <p:nvPr/>
        </p:nvCxnSpPr>
        <p:spPr bwMode="auto">
          <a:xfrm rot="16200000" flipH="1">
            <a:off x="1027026" y="2958146"/>
            <a:ext cx="790228" cy="800472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583" name="AutoShape 31"/>
          <p:cNvCxnSpPr>
            <a:cxnSpLocks noChangeShapeType="1"/>
          </p:cNvCxnSpPr>
          <p:nvPr/>
        </p:nvCxnSpPr>
        <p:spPr bwMode="auto">
          <a:xfrm flipV="1">
            <a:off x="4433256" y="3819098"/>
            <a:ext cx="1219200" cy="3175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584" name="AutoShape 32"/>
          <p:cNvCxnSpPr>
            <a:cxnSpLocks noChangeShapeType="1"/>
            <a:stCxn id="23563" idx="3"/>
            <a:endCxn id="23564" idx="0"/>
          </p:cNvCxnSpPr>
          <p:nvPr/>
        </p:nvCxnSpPr>
        <p:spPr bwMode="auto">
          <a:xfrm flipH="1">
            <a:off x="1822377" y="3844499"/>
            <a:ext cx="5486399" cy="933430"/>
          </a:xfrm>
          <a:prstGeom prst="bentConnector4">
            <a:avLst>
              <a:gd name="adj1" fmla="val -4167"/>
              <a:gd name="adj2" fmla="val 72257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8" name="Rectangle 37"/>
          <p:cNvSpPr/>
          <p:nvPr/>
        </p:nvSpPr>
        <p:spPr>
          <a:xfrm>
            <a:off x="467544" y="476672"/>
            <a:ext cx="51042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sq-AL" sz="2400" b="1" dirty="0"/>
              <a:t>Monitorimi dhe rishikimi i rrezikut</a:t>
            </a:r>
          </a:p>
        </p:txBody>
      </p:sp>
      <p:cxnSp>
        <p:nvCxnSpPr>
          <p:cNvPr id="3" name="Straight Arrow Connector 2"/>
          <p:cNvCxnSpPr>
            <a:stCxn id="23565" idx="3"/>
            <a:endCxn id="23566" idx="1"/>
          </p:cNvCxnSpPr>
          <p:nvPr/>
        </p:nvCxnSpPr>
        <p:spPr>
          <a:xfrm>
            <a:off x="5868144" y="5008762"/>
            <a:ext cx="648747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" name="Elbow Connector 4"/>
          <p:cNvCxnSpPr>
            <a:stCxn id="23566" idx="2"/>
            <a:endCxn id="23567" idx="3"/>
          </p:cNvCxnSpPr>
          <p:nvPr/>
        </p:nvCxnSpPr>
        <p:spPr>
          <a:xfrm rot="5400000">
            <a:off x="6453514" y="4613696"/>
            <a:ext cx="488146" cy="1924609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Straight Arrow Connector 6"/>
          <p:cNvCxnSpPr>
            <a:stCxn id="23555" idx="3"/>
            <a:endCxn id="23556" idx="1"/>
          </p:cNvCxnSpPr>
          <p:nvPr/>
        </p:nvCxnSpPr>
        <p:spPr>
          <a:xfrm>
            <a:off x="3346376" y="1451816"/>
            <a:ext cx="762000" cy="253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Straight Arrow Connector 11"/>
          <p:cNvCxnSpPr>
            <a:stCxn id="23564" idx="3"/>
            <a:endCxn id="23565" idx="1"/>
          </p:cNvCxnSpPr>
          <p:nvPr/>
        </p:nvCxnSpPr>
        <p:spPr>
          <a:xfrm flipV="1">
            <a:off x="2965377" y="5008762"/>
            <a:ext cx="616767" cy="92333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73518851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5867400" y="3657600"/>
            <a:ext cx="280828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b="1" dirty="0">
                <a:solidFill>
                  <a:schemeClr val="bg1"/>
                </a:solidFill>
              </a:rPr>
              <a:t>     </a:t>
            </a:r>
            <a:endParaRPr lang="el-GR" altLang="en-US" b="1" dirty="0">
              <a:solidFill>
                <a:schemeClr val="bg1"/>
              </a:solidFill>
            </a:endParaRPr>
          </a:p>
        </p:txBody>
      </p:sp>
      <p:sp>
        <p:nvSpPr>
          <p:cNvPr id="9" name="Rectangle 12"/>
          <p:cNvSpPr>
            <a:spLocks noChangeArrowheads="1"/>
          </p:cNvSpPr>
          <p:nvPr/>
        </p:nvSpPr>
        <p:spPr bwMode="auto">
          <a:xfrm>
            <a:off x="2209800" y="2492375"/>
            <a:ext cx="69342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en-US" altLang="en-US" sz="3200" b="1" dirty="0">
                <a:solidFill>
                  <a:srgbClr val="FFFFFF"/>
                </a:solidFill>
              </a:rPr>
              <a:t> </a:t>
            </a:r>
            <a:r>
              <a:rPr lang="sq-AL" altLang="en-US" sz="3200" b="1" dirty="0">
                <a:latin typeface="Arial" charset="0"/>
                <a:cs typeface="Arial" charset="0"/>
              </a:rPr>
              <a:t>Rreziqet e përfshira në planifikimin e prokurimit</a:t>
            </a:r>
            <a:endParaRPr lang="sq-AL" altLang="en-US" sz="32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476182" y="483636"/>
            <a:ext cx="409599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sq-AL" altLang="en-US" sz="2400" b="1" dirty="0"/>
              <a:t>Objektivat e Trajnimit </a:t>
            </a:r>
          </a:p>
        </p:txBody>
      </p:sp>
      <p:sp>
        <p:nvSpPr>
          <p:cNvPr id="2" name="Rectangle 1"/>
          <p:cNvSpPr/>
          <p:nvPr/>
        </p:nvSpPr>
        <p:spPr>
          <a:xfrm>
            <a:off x="251520" y="1052736"/>
            <a:ext cx="8712968" cy="5555367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lvl="0" algn="just">
              <a:spcBef>
                <a:spcPts val="600"/>
              </a:spcBef>
              <a:buClr>
                <a:srgbClr val="000000"/>
              </a:buClr>
            </a:pPr>
            <a:r>
              <a:rPr lang="sq-AL" sz="2000" dirty="0">
                <a:solidFill>
                  <a:srgbClr val="0000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Në fund të kursit pjesëmarrësit do të jenë në gjendje të zbusin rreziqet në fazën e tenderimit dhe kontraktimit të ciklit të prokurimit përmes kuptimit më të mirë të:</a:t>
            </a:r>
          </a:p>
          <a:p>
            <a:pPr marL="357188" lvl="0" indent="-357188" algn="just">
              <a:spcBef>
                <a:spcPts val="600"/>
              </a:spcBef>
              <a:buClr>
                <a:srgbClr val="000000"/>
              </a:buClr>
              <a:buFont typeface="+mj-lt"/>
              <a:buAutoNum type="arabicPeriod"/>
            </a:pPr>
            <a:r>
              <a:rPr lang="sq-AL" sz="2000" dirty="0">
                <a:solidFill>
                  <a:srgbClr val="0000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Rreziqeve te përfshira në planifikimin e prokurimit dhe teknikat për tejkalimin e këtyre rreziqeve;</a:t>
            </a:r>
          </a:p>
          <a:p>
            <a:pPr marL="357188" lvl="0" indent="-357188" algn="just">
              <a:spcBef>
                <a:spcPts val="600"/>
              </a:spcBef>
              <a:buClr>
                <a:srgbClr val="000000"/>
              </a:buClr>
              <a:buFont typeface="+mj-lt"/>
              <a:buAutoNum type="arabicPeriod"/>
            </a:pPr>
            <a:r>
              <a:rPr lang="sq-AL" sz="2000" dirty="0">
                <a:solidFill>
                  <a:srgbClr val="0000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Rreziqeve te hasura në përcaktimin e kritereve të kualifikimit dhe vlerësimit dhe dispozitave të tjera të dokumenteve të tenderit;</a:t>
            </a:r>
          </a:p>
          <a:p>
            <a:pPr marL="357188" lvl="0" indent="-357188" algn="just">
              <a:spcBef>
                <a:spcPts val="600"/>
              </a:spcBef>
              <a:buClr>
                <a:srgbClr val="000000"/>
              </a:buClr>
              <a:buFont typeface="+mj-lt"/>
              <a:buAutoNum type="arabicPeriod"/>
            </a:pPr>
            <a:r>
              <a:rPr lang="sq-AL" sz="2000" dirty="0">
                <a:solidFill>
                  <a:srgbClr val="0000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Rreziqeve që lidhen me përzgjedhjen e llojit të kontratës dhe formulimin e kushteve të veçanta të kontratës;</a:t>
            </a:r>
          </a:p>
          <a:p>
            <a:pPr marL="357188" lvl="0" indent="-357188" algn="just">
              <a:spcBef>
                <a:spcPts val="600"/>
              </a:spcBef>
              <a:buClr>
                <a:srgbClr val="000000"/>
              </a:buClr>
              <a:buFont typeface="+mj-lt"/>
              <a:buAutoNum type="arabicPeriod"/>
            </a:pPr>
            <a:r>
              <a:rPr lang="sq-AL" sz="2000" dirty="0">
                <a:solidFill>
                  <a:srgbClr val="0000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Rreziqeve te jashtme përfshirë ato që rrjedhin nga palët e interesuara;</a:t>
            </a:r>
          </a:p>
          <a:p>
            <a:pPr marL="357188" lvl="0" indent="-357188" algn="just">
              <a:spcBef>
                <a:spcPts val="600"/>
              </a:spcBef>
              <a:buClr>
                <a:srgbClr val="000000"/>
              </a:buClr>
              <a:buFont typeface="+mj-lt"/>
              <a:buAutoNum type="arabicPeriod"/>
            </a:pPr>
            <a:r>
              <a:rPr lang="sq-AL" sz="2000" dirty="0">
                <a:solidFill>
                  <a:srgbClr val="0000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Rreziqeve te mangësive në kompetencat e ekipeve të prokurimit të brendshëm dhe menaxhimit të kontratave;</a:t>
            </a:r>
          </a:p>
          <a:p>
            <a:pPr marL="357188" lvl="0" indent="-357188" algn="just">
              <a:spcBef>
                <a:spcPts val="600"/>
              </a:spcBef>
              <a:buClr>
                <a:srgbClr val="000000"/>
              </a:buClr>
              <a:buFont typeface="+mj-lt"/>
              <a:buAutoNum type="arabicPeriod"/>
            </a:pPr>
            <a:r>
              <a:rPr lang="sq-AL" sz="2000" dirty="0">
                <a:solidFill>
                  <a:srgbClr val="0000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Rreziqeve te divergjencave në </a:t>
            </a:r>
            <a:r>
              <a:rPr lang="sq-AL" sz="2000" dirty="0" err="1">
                <a:solidFill>
                  <a:srgbClr val="0000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alokimet</a:t>
            </a:r>
            <a:r>
              <a:rPr lang="sq-AL" sz="2000" dirty="0">
                <a:solidFill>
                  <a:srgbClr val="0000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 e </a:t>
            </a:r>
            <a:r>
              <a:rPr lang="sq-AL" sz="2000" dirty="0" err="1">
                <a:solidFill>
                  <a:srgbClr val="0000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buxhetuara</a:t>
            </a:r>
            <a:r>
              <a:rPr lang="sq-AL" sz="2000" dirty="0">
                <a:solidFill>
                  <a:srgbClr val="0000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 të këndeve të ndërlidhura të drejtkëndëshit të kontrollit (parametrat e kontratës);</a:t>
            </a:r>
          </a:p>
          <a:p>
            <a:pPr marL="357188" lvl="0" indent="-357188" algn="just">
              <a:spcBef>
                <a:spcPts val="600"/>
              </a:spcBef>
              <a:buClr>
                <a:srgbClr val="000000"/>
              </a:buClr>
              <a:buFont typeface="+mj-lt"/>
              <a:buAutoNum type="arabicPeriod"/>
            </a:pPr>
            <a:r>
              <a:rPr lang="sq-AL" sz="2000" dirty="0">
                <a:solidFill>
                  <a:srgbClr val="0000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Analizave te rreziqeve në përzgjedhjen e procedurave alternative të zgjidhjes së mosmarrëveshjeve.</a:t>
            </a:r>
          </a:p>
        </p:txBody>
      </p:sp>
    </p:spTree>
    <p:extLst>
      <p:ext uri="{BB962C8B-B14F-4D97-AF65-F5344CB8AC3E}">
        <p14:creationId xmlns:p14="http://schemas.microsoft.com/office/powerpoint/2010/main" val="217305504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99958" y="476672"/>
            <a:ext cx="8536538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sq-AL" sz="2400" b="1" dirty="0"/>
              <a:t>Rreziqet në identifikimin e nevojës dhe planifikimin e prokurimit (1 nga 5)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0703427"/>
              </p:ext>
            </p:extLst>
          </p:nvPr>
        </p:nvGraphicFramePr>
        <p:xfrm>
          <a:off x="323528" y="1307669"/>
          <a:ext cx="8640000" cy="4754880"/>
        </p:xfrm>
        <a:graphic>
          <a:graphicData uri="http://schemas.openxmlformats.org/drawingml/2006/table">
            <a:tbl>
              <a:tblPr firstRow="1" firstCol="1" bandRow="1">
                <a:tableStyleId>{69012ECD-51FC-41F1-AA8D-1B2483CD663E}</a:tableStyleId>
              </a:tblPr>
              <a:tblGrid>
                <a:gridCol w="252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6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5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5004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6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Rreziku</a:t>
                      </a:r>
                      <a:endParaRPr lang="sq-AL" sz="1600" noProof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6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Pasojat e  mundshme</a:t>
                      </a:r>
                      <a:endParaRPr lang="sq-AL" sz="1600" noProof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6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Veprimi</a:t>
                      </a:r>
                      <a:endParaRPr lang="sq-AL" sz="1600" noProof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013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6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Nënvlerësim</a:t>
                      </a:r>
                      <a:r>
                        <a:rPr lang="sq-AL" sz="1600" baseline="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en-US" sz="1600" baseline="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 </a:t>
                      </a:r>
                      <a:r>
                        <a:rPr lang="sq-AL" sz="1600" baseline="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nevojës</a:t>
                      </a:r>
                      <a:endParaRPr lang="sq-AL" sz="1600" noProof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6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Prokurimi i produktit ose shërbimit të papërshtatshëm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6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Para e humbur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6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Nevoja e pakënaqshme</a:t>
                      </a:r>
                    </a:p>
                  </a:txBody>
                  <a:tcPr marL="45720" marR="4572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-185738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6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Analizoni dhe kuptoni nevojën e saktë</a:t>
                      </a:r>
                      <a:endParaRPr lang="sq-AL" sz="1600" noProof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013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6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Mbivlerësim</a:t>
                      </a:r>
                      <a:r>
                        <a:rPr lang="en-US" sz="16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 </a:t>
                      </a:r>
                      <a:r>
                        <a:rPr lang="en-US" sz="1600" noProof="0" dirty="0" err="1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</a:t>
                      </a:r>
                      <a:r>
                        <a:rPr lang="sq-AL" sz="16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nevojës</a:t>
                      </a:r>
                      <a:endParaRPr lang="sq-AL" sz="1600" noProof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6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Shpenzime të mëdha Konkurrencë e dobët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6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Analizo me saktësi</a:t>
                      </a:r>
                      <a:r>
                        <a:rPr lang="en-US" sz="16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en-US" sz="1600" kern="1200" noProof="0" dirty="0" err="1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nevojat</a:t>
                      </a:r>
                      <a:endParaRPr lang="sq-AL" sz="1600" kern="1200" noProof="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6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Përdorni kërkesat funksionale dhe të </a:t>
                      </a:r>
                      <a:r>
                        <a:rPr lang="sq-AL" sz="1600" kern="1200" noProof="0" dirty="0" err="1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performancës</a:t>
                      </a:r>
                      <a:endParaRPr lang="sq-AL" sz="1600" kern="1200" noProof="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018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6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Keqinterpretim i nevojave </a:t>
                      </a:r>
                      <a:endParaRPr lang="sq-AL" sz="1600" noProof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6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Blerje </a:t>
                      </a:r>
                      <a:r>
                        <a:rPr lang="sq-AL" sz="1600" kern="1200" noProof="0" dirty="0" err="1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totalisht</a:t>
                      </a:r>
                      <a:r>
                        <a:rPr lang="sq-AL" sz="16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e papranueshme ose produkt ose shërbim jo i përshtatshëm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6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Humbje e kohës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6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Rritje e kostos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6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Mundësi e jo produktivitetit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6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Përmirëso konsultimin me përdoruesit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6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</a:t>
                      </a:r>
                      <a:r>
                        <a:rPr lang="en-US" sz="16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</a:t>
                      </a:r>
                      <a:r>
                        <a:rPr lang="sq-AL" sz="1600" kern="1200" noProof="0" dirty="0" err="1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rrni</a:t>
                      </a:r>
                      <a:r>
                        <a:rPr lang="sq-AL" sz="16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deklarate të qartë të punës dhe përcaktimit</a:t>
                      </a:r>
                      <a:r>
                        <a:rPr lang="sq-AL" sz="1600" kern="1200" baseline="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te</a:t>
                      </a:r>
                      <a:r>
                        <a:rPr lang="sq-AL" sz="16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nevojës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77467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99958" y="476672"/>
            <a:ext cx="8536538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sq-AL" sz="2400" b="1" dirty="0"/>
              <a:t>Rreziqet në identifikimin e nevojës dhe planifikimin e prokurimit (2 nga 5)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6165807"/>
              </p:ext>
            </p:extLst>
          </p:nvPr>
        </p:nvGraphicFramePr>
        <p:xfrm>
          <a:off x="323528" y="1449441"/>
          <a:ext cx="8640000" cy="4389120"/>
        </p:xfrm>
        <a:graphic>
          <a:graphicData uri="http://schemas.openxmlformats.org/drawingml/2006/table">
            <a:tbl>
              <a:tblPr firstRow="1" firstCol="1" bandRow="1">
                <a:tableStyleId>{69012ECD-51FC-41F1-AA8D-1B2483CD663E}</a:tableStyleId>
              </a:tblPr>
              <a:tblGrid>
                <a:gridCol w="252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6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5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5004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8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Rreziku</a:t>
                      </a:r>
                      <a:endParaRPr lang="sq-AL" sz="1800" noProof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8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Pasojat e  mundshme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8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Veprimi</a:t>
                      </a:r>
                      <a:endParaRPr lang="sq-AL" sz="1800" noProof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013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8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Financim i pamjaftueshëm</a:t>
                      </a:r>
                      <a:endParaRPr lang="sq-AL" sz="1800" noProof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Vonesa në kryerjen e prokurimit (prokurimi i pjesshëm)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Kosto shtesë për ri-tenderim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Merrni miratimet e duhura përpara se të ndërmerrni një proces te përmirësimit</a:t>
                      </a:r>
                      <a:r>
                        <a:rPr lang="sq-AL" sz="1800" kern="1200" baseline="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te</a:t>
                      </a: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planifikimit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018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8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Afat kohor jo praktik</a:t>
                      </a:r>
                      <a:r>
                        <a:rPr lang="sq-AL" sz="1800" baseline="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endParaRPr lang="sq-AL" sz="1800" noProof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Përgjigje të papërshtatshme nga ofertuesit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Zvogëlimi i konkurrencës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Orari i dorëzimit nuk është përmbushur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Përmirëso</a:t>
                      </a:r>
                      <a:r>
                        <a:rPr lang="sq-AL" sz="1800" kern="1200" baseline="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parashikimin, planifikimin</a:t>
                      </a:r>
                      <a:r>
                        <a:rPr lang="sq-AL" sz="1800" kern="1200" baseline="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dhe konsultimin me përdoruesit Përmirëso</a:t>
                      </a:r>
                      <a:r>
                        <a:rPr lang="sq-AL" sz="1800" kern="1200" baseline="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komunikimin me ofertuesit e mundshëm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5338594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99958" y="476672"/>
            <a:ext cx="8536538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sq-AL" sz="2400" b="1" dirty="0"/>
              <a:t>Rreziqet në identifikimin e nevojës dhe planifikimin e prokurimit (3 nga 5)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3841580"/>
              </p:ext>
            </p:extLst>
          </p:nvPr>
        </p:nvGraphicFramePr>
        <p:xfrm>
          <a:off x="323528" y="1340768"/>
          <a:ext cx="8640000" cy="5394960"/>
        </p:xfrm>
        <a:graphic>
          <a:graphicData uri="http://schemas.openxmlformats.org/drawingml/2006/table">
            <a:tbl>
              <a:tblPr firstRow="1" firstCol="1" bandRow="1">
                <a:tableStyleId>{69012ECD-51FC-41F1-AA8D-1B2483CD663E}</a:tableStyleId>
              </a:tblPr>
              <a:tblGrid>
                <a:gridCol w="252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6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5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5004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8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Rreziku</a:t>
                      </a:r>
                      <a:endParaRPr lang="sq-AL" sz="1800" noProof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8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Pasojat e  mundshme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8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Veprimi</a:t>
                      </a:r>
                      <a:endParaRPr lang="sq-AL" sz="1800" noProof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5050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800" noProof="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Vlerësimi i vlerës së kontratës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Vlerësimi sipërfaqësor i vlerës së kontratës pa marrë parasysh të gjitha kostot që mund të lindin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Mbi vlerësimi për të inkurajuar një pale kontraktuese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Përdorimi i një modeli llogaritës që çon në një vlerë që nuk mund të korrespondojë me aplikimin e një procedure konkurruese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Transparenca në vlerësimin e vlerës së kontratës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Dokumentacioni i plotë i vlerësimit të vlerës së kontratës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Konsultimi i tregut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Në raste komplekse dhe të vështira, përdorimi i ekspertëve.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2366883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99958" y="476672"/>
            <a:ext cx="8536538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sq-AL" sz="2400" b="1" dirty="0"/>
              <a:t>Rreziqet në identifikimin e nevojës dhe planifikimin e prokurimit (4 nga 5)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3274361"/>
              </p:ext>
            </p:extLst>
          </p:nvPr>
        </p:nvGraphicFramePr>
        <p:xfrm>
          <a:off x="323528" y="1340768"/>
          <a:ext cx="8640000" cy="5120640"/>
        </p:xfrm>
        <a:graphic>
          <a:graphicData uri="http://schemas.openxmlformats.org/drawingml/2006/table">
            <a:tbl>
              <a:tblPr firstRow="1" firstCol="1" bandRow="1">
                <a:tableStyleId>{69012ECD-51FC-41F1-AA8D-1B2483CD663E}</a:tableStyleId>
              </a:tblPr>
              <a:tblGrid>
                <a:gridCol w="252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6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5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5004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8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Rreziku</a:t>
                      </a:r>
                      <a:endParaRPr lang="sq-AL" sz="1800" noProof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8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Pasojat e  mundshme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8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Veprimi</a:t>
                      </a:r>
                      <a:endParaRPr lang="sq-AL" sz="1800" noProof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5050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q-AL" sz="1800" noProof="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Zgjedhja e procedurës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Përdorimi abuziv i procedurave jo konkurruese që kërkojnë ekzistencën e përjashtimeve ligjore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Ndarja e kontratave me objekte të ngjashme në kontrata me vlerë të vogël, duke thirrur qëllime të ndryshme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Përdorimi abuziv i situatave ekstreme emergjente 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Respektimi i dispozitave të sistemit ligjor si ndarja e kontratave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Dokumentacioni i plotë i situatave emergjente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3138805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99958" y="476672"/>
            <a:ext cx="8536538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sq-AL" sz="2400" b="1" dirty="0"/>
              <a:t>Rreziqet në identifikimin e nevojës dhe planifikimin e prokurimit (5 nga 5)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1003041"/>
              </p:ext>
            </p:extLst>
          </p:nvPr>
        </p:nvGraphicFramePr>
        <p:xfrm>
          <a:off x="323528" y="1340768"/>
          <a:ext cx="8640000" cy="4663440"/>
        </p:xfrm>
        <a:graphic>
          <a:graphicData uri="http://schemas.openxmlformats.org/drawingml/2006/table">
            <a:tbl>
              <a:tblPr firstRow="1" firstCol="1" bandRow="1">
                <a:tableStyleId>{69012ECD-51FC-41F1-AA8D-1B2483CD663E}</a:tableStyleId>
              </a:tblPr>
              <a:tblGrid>
                <a:gridCol w="252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6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5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5004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8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Rreziku</a:t>
                      </a:r>
                      <a:endParaRPr lang="sq-AL" sz="1800" noProof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8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Pasojat e  mundshme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8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Veprimi</a:t>
                      </a:r>
                      <a:endParaRPr lang="sq-AL" sz="1800" noProof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5050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q-AL" sz="1800" noProof="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Identifikimi i fondeve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 err="1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Granti</a:t>
                      </a: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joreal i buxhetit, i cili bazohet thjesht në shënimet e kostos, jo në mbulimin e nevojave ekzistuese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85738" marR="0" lvl="0" indent="-18573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Dokumentacioni i plotë i vlerësimit të vlerës së kontratës</a:t>
                      </a:r>
                    </a:p>
                    <a:p>
                      <a:pPr marL="185738" marR="0" lvl="0" indent="-18573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Shqyrtimi i kostos së ciklit të jetës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5050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q-AL" sz="1800" noProof="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Përpunimi i kalendarit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Planifikimi i gabuar i procesit të prokurimit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Ndarja e pamjaftueshme kohore për zhvillimin e duhur të secilës fazë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Planifikimi bazë në kalendarin real dhe jo në detyrimet ligjore, të cilat përcaktojnë kufijtë më të ulët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62694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61967" y="476672"/>
            <a:ext cx="843051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sq-AL" sz="2400" b="1" dirty="0"/>
              <a:t>Rreziqet në zhvillimin e specifikimeve dhe TR (1 nga 3)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0801831"/>
              </p:ext>
            </p:extLst>
          </p:nvPr>
        </p:nvGraphicFramePr>
        <p:xfrm>
          <a:off x="251522" y="1412776"/>
          <a:ext cx="8640000" cy="5212080"/>
        </p:xfrm>
        <a:graphic>
          <a:graphicData uri="http://schemas.openxmlformats.org/drawingml/2006/table">
            <a:tbl>
              <a:tblPr firstRow="1" firstCol="1" bandRow="1">
                <a:tableStyleId>{69012ECD-51FC-41F1-AA8D-1B2483CD663E}</a:tableStyleId>
              </a:tblPr>
              <a:tblGrid>
                <a:gridCol w="252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6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5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7405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8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Rreziku</a:t>
                      </a:r>
                      <a:endParaRPr lang="sq-AL" sz="1800" noProof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8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Pasojat e  mundshme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8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Veprimi</a:t>
                      </a:r>
                      <a:endParaRPr lang="sq-AL" sz="1800" noProof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9621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8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Përkufizim i ngushtë ose specifikimet tregtare (p.sh. përdorimi i markës) TR të ngushtë</a:t>
                      </a:r>
                      <a:endParaRPr lang="sq-AL" sz="1800" noProof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Më pak alternativa ose vetëm një opsion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Produkti ose shërbimi më i përshtatshëm nuk mund të merret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Rritja e kostove</a:t>
                      </a:r>
                    </a:p>
                  </a:txBody>
                  <a:tcPr marL="45720" marR="4572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Përcaktoni specifikimet në aspektin e rezultateve të kërkuara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Përdorni specifikimet funksionale dhe të </a:t>
                      </a:r>
                      <a:r>
                        <a:rPr lang="sq-AL" sz="1800" kern="1200" noProof="0" dirty="0" err="1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performancës</a:t>
                      </a:r>
                      <a:endParaRPr lang="sq-AL" sz="1800" kern="1200" noProof="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7026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8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Përkufizimi i produktit ose shërbimit të papërshtatshëm</a:t>
                      </a:r>
                      <a:endParaRPr lang="sq-AL" sz="1800" noProof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Nevoja jo e kënaqshme Humbje e kohës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Rritje e kostos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Mundësi</a:t>
                      </a:r>
                      <a:r>
                        <a:rPr lang="sq-AL" sz="1800" kern="1200" baseline="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e jo produktivitetit</a:t>
                      </a:r>
                      <a:endParaRPr lang="sq-AL" sz="1800" kern="1200" noProof="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Sigurohu</a:t>
                      </a:r>
                      <a:r>
                        <a:rPr lang="sq-AL" sz="1800" kern="1200" baseline="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qe</a:t>
                      </a: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specifikimi është në përputhje me analizën e nevojave Përmirësimi i njohurive të tregut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Përdorni specifikimet funksionale dhe të </a:t>
                      </a:r>
                      <a:r>
                        <a:rPr lang="sq-AL" sz="1800" kern="1200" noProof="0" dirty="0" err="1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performancës</a:t>
                      </a:r>
                      <a:endParaRPr lang="sq-AL" sz="1800" kern="1200" noProof="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9501514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61967" y="476672"/>
            <a:ext cx="843051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sq-AL" sz="2400" b="1" dirty="0"/>
              <a:t>Rreziqet në zhvillimin e specifikimeve dhe TR (2 nga 3</a:t>
            </a:r>
            <a:r>
              <a:rPr lang="en-US" sz="2400" b="1" dirty="0"/>
              <a:t>)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5646328"/>
              </p:ext>
            </p:extLst>
          </p:nvPr>
        </p:nvGraphicFramePr>
        <p:xfrm>
          <a:off x="251522" y="1439024"/>
          <a:ext cx="8640000" cy="3200400"/>
        </p:xfrm>
        <a:graphic>
          <a:graphicData uri="http://schemas.openxmlformats.org/drawingml/2006/table">
            <a:tbl>
              <a:tblPr firstRow="1" firstCol="1" bandRow="1">
                <a:tableStyleId>{69012ECD-51FC-41F1-AA8D-1B2483CD663E}</a:tableStyleId>
              </a:tblPr>
              <a:tblGrid>
                <a:gridCol w="252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6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5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7405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8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Rreziku</a:t>
                      </a:r>
                      <a:endParaRPr lang="sq-AL" sz="1800" noProof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8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Pasojat e  mundshme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8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Veprimi</a:t>
                      </a:r>
                      <a:endParaRPr lang="sq-AL" sz="1800" noProof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4432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8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Specifikimet e njëanshme / TR</a:t>
                      </a:r>
                      <a:endParaRPr lang="sq-AL" sz="1800" noProof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Përgjigje të papërshtatshme nga ofertuesit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Ndoshta vetëm një ofertues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Pretendimet e marrëdhënieve të padrejta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Përdorni specifikimet funksionale dhe të </a:t>
                      </a:r>
                      <a:r>
                        <a:rPr lang="sq-AL" sz="1800" kern="1200" noProof="0" dirty="0" err="1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performancës</a:t>
                      </a:r>
                      <a:endParaRPr lang="sq-AL" sz="1800" kern="1200" noProof="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Përdorni TR të bazuara në pozicione ose funksione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Zbatimi i një mekanizmi kontrolli për të rishikuar specifikimet / TR para lëshimit</a:t>
                      </a:r>
                    </a:p>
                  </a:txBody>
                  <a:tcPr marL="45720" marR="4572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3454976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61967" y="476672"/>
            <a:ext cx="843051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sq-AL" sz="2400" b="1" dirty="0"/>
              <a:t>Rreziqet në zhvillimin e specifikimeve dhe TR (3 nga 3)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4329538"/>
              </p:ext>
            </p:extLst>
          </p:nvPr>
        </p:nvGraphicFramePr>
        <p:xfrm>
          <a:off x="251522" y="1412776"/>
          <a:ext cx="8640000" cy="4572000"/>
        </p:xfrm>
        <a:graphic>
          <a:graphicData uri="http://schemas.openxmlformats.org/drawingml/2006/table">
            <a:tbl>
              <a:tblPr firstRow="1" firstCol="1" bandRow="1">
                <a:tableStyleId>{69012ECD-51FC-41F1-AA8D-1B2483CD663E}</a:tableStyleId>
              </a:tblPr>
              <a:tblGrid>
                <a:gridCol w="252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6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5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7405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8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Rreziku</a:t>
                      </a:r>
                      <a:endParaRPr lang="sq-AL" sz="1800" noProof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8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Pasojat e  mundshme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8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Veprimi</a:t>
                      </a:r>
                      <a:endParaRPr lang="sq-AL" sz="1800" noProof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6648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8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Deklarimi joadekuat i kërkesave / TR</a:t>
                      </a:r>
                      <a:endParaRPr lang="sq-AL" sz="1800" noProof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Përgjigje të pamjaftueshme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Ofertat jo të përgjegjshme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Produktet e ofruara nuk plotësojnë nevojat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Vështirë për të vlerësuar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Duhet të ri-ofertoni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Njihuni me kërkesat Përdorni funksione dhe specifikime të </a:t>
                      </a:r>
                      <a:r>
                        <a:rPr lang="sq-AL" sz="1800" kern="1200" noProof="0" dirty="0" err="1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performancës</a:t>
                      </a: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Përdorni TR të bazuara në pozicione ose funksione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Përdorni shprehje, Interes</a:t>
                      </a:r>
                      <a:r>
                        <a:rPr lang="sq-AL" sz="1800" kern="1200" baseline="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ose një proces Para</a:t>
                      </a:r>
                      <a:r>
                        <a:rPr lang="en-US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-</a:t>
                      </a: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kualifikimit për të sqaruar kërkesat (të jeni të kujdesshëm që të mos shkelni të drejtat e pronësisë intelektuale ose të drejtën e autorit)</a:t>
                      </a:r>
                    </a:p>
                  </a:txBody>
                  <a:tcPr marL="45720" marR="4572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373760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5867400" y="3657600"/>
            <a:ext cx="280828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b="1" dirty="0">
                <a:solidFill>
                  <a:schemeClr val="bg1"/>
                </a:solidFill>
              </a:rPr>
              <a:t>     </a:t>
            </a:r>
            <a:endParaRPr lang="el-GR" altLang="en-US" b="1" dirty="0">
              <a:solidFill>
                <a:schemeClr val="bg1"/>
              </a:solidFill>
            </a:endParaRPr>
          </a:p>
        </p:txBody>
      </p:sp>
      <p:sp>
        <p:nvSpPr>
          <p:cNvPr id="9" name="Rectangle 12"/>
          <p:cNvSpPr>
            <a:spLocks noChangeArrowheads="1"/>
          </p:cNvSpPr>
          <p:nvPr/>
        </p:nvSpPr>
        <p:spPr bwMode="auto">
          <a:xfrm>
            <a:off x="2734644" y="2492375"/>
            <a:ext cx="1172116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en-US" altLang="en-US" sz="3200" b="1" dirty="0">
                <a:solidFill>
                  <a:srgbClr val="FFFFFF"/>
                </a:solidFill>
              </a:rPr>
              <a:t>       </a:t>
            </a:r>
          </a:p>
          <a:p>
            <a:pPr eaLnBrk="1" hangingPunct="1"/>
            <a:r>
              <a:rPr lang="en-US" altLang="en-US" sz="3200" b="1" dirty="0">
                <a:solidFill>
                  <a:srgbClr val="FFFFFF"/>
                </a:solidFill>
              </a:rPr>
              <a:t>       </a:t>
            </a:r>
            <a:endParaRPr lang="el-GR" altLang="en-US" sz="3200" b="1" dirty="0">
              <a:solidFill>
                <a:srgbClr val="FFFFFF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81000" y="2286001"/>
            <a:ext cx="89154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/>
            <a:r>
              <a:rPr lang="sq-AL" altLang="en-US" sz="3200" b="1" dirty="0">
                <a:cs typeface="Arial" charset="0"/>
              </a:rPr>
              <a:t>Rreziqet e hasura në përcaktimin e kritereve të kualifikimit dhe vlerësimit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76189" y="476672"/>
            <a:ext cx="762420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sq-AL" sz="2400" b="1" dirty="0"/>
              <a:t>Rreziqet në përzgjedhjen e metodës së prokurimit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997309"/>
              </p:ext>
            </p:extLst>
          </p:nvPr>
        </p:nvGraphicFramePr>
        <p:xfrm>
          <a:off x="179512" y="973224"/>
          <a:ext cx="8640383" cy="5760720"/>
        </p:xfrm>
        <a:graphic>
          <a:graphicData uri="http://schemas.openxmlformats.org/drawingml/2006/table">
            <a:tbl>
              <a:tblPr firstRow="1" firstCol="1" bandRow="1">
                <a:tableStyleId>{69012ECD-51FC-41F1-AA8D-1B2483CD663E}</a:tableStyleId>
              </a:tblPr>
              <a:tblGrid>
                <a:gridCol w="252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6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563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8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Rreziku</a:t>
                      </a:r>
                      <a:endParaRPr lang="sq-AL" sz="1800" noProof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8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Pasojat e mundshme</a:t>
                      </a:r>
                      <a:endParaRPr lang="sq-AL" sz="1800" noProof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8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Veprimi</a:t>
                      </a:r>
                      <a:endParaRPr lang="sq-AL" sz="1800" noProof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8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Dështimi për të identifikuar burimet e mundshme</a:t>
                      </a:r>
                      <a:endParaRPr lang="sq-AL" sz="1800" noProof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pt-BR" sz="1800" kern="120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Mungesa e ofertave nga ofertuesit e përshtatshëm</a:t>
                      </a:r>
                      <a:endParaRPr lang="el-GR" sz="1800" kern="120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Përmirësimi i proceseve të planifikimit të prokurimit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Përmirëso njohuritë e tregut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Kërkoni pjesëmarrjen  industriale</a:t>
                      </a:r>
                    </a:p>
                  </a:txBody>
                  <a:tcPr marL="45720" marR="4572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8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Përzgjedhja e metodës së papërshtatshme -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8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Paketimi  i papërshtatshëm</a:t>
                      </a:r>
                      <a:r>
                        <a:rPr lang="sq-AL" sz="1800" baseline="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i</a:t>
                      </a:r>
                      <a:r>
                        <a:rPr lang="sq-AL" sz="18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Kontratave</a:t>
                      </a:r>
                      <a:endParaRPr lang="sq-AL" sz="1800" noProof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Nevoja për të kërkuar ofertat përsëri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Ndryshimet e mundshme të kostos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Dështimi për të marrë vlerë për para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Qasja nuk përshtatet për qëllimin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Përmirësimi i zbatimit të politikave, udhëzimeve dhe praktikave të prokurimit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Përmirësimi i dokumentacionit të tenderit dhe identifikimi i qartë i kritereve të vlerësimit në Dokumenteve</a:t>
                      </a:r>
                      <a:r>
                        <a:rPr lang="sq-AL" sz="1800" kern="1200" baseline="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te</a:t>
                      </a: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Tenderit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Sigurimi i personelit me trajnime dhe përvojë të përshtatshme</a:t>
                      </a:r>
                    </a:p>
                  </a:txBody>
                  <a:tcPr marL="45720" marR="4572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255522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476182" y="483636"/>
            <a:ext cx="534473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sq-AL" altLang="en-US" sz="2400" b="1" dirty="0"/>
              <a:t>Programi i lendes se trajnimit</a:t>
            </a:r>
          </a:p>
        </p:txBody>
      </p:sp>
      <p:sp>
        <p:nvSpPr>
          <p:cNvPr id="4" name="Rectangle 3"/>
          <p:cNvSpPr/>
          <p:nvPr/>
        </p:nvSpPr>
        <p:spPr>
          <a:xfrm>
            <a:off x="107504" y="1106155"/>
            <a:ext cx="8856984" cy="5062924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lvl="0" algn="just">
              <a:spcBef>
                <a:spcPts val="600"/>
              </a:spcBef>
              <a:buClr>
                <a:srgbClr val="000000"/>
              </a:buClr>
            </a:pPr>
            <a:r>
              <a:rPr lang="sq-AL" dirty="0">
                <a:solidFill>
                  <a:srgbClr val="0000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Përmbajtja e kursit mbulon temat e mëposhtme</a:t>
            </a:r>
          </a:p>
          <a:p>
            <a:pPr marL="285750" lvl="0" indent="-285750" algn="just">
              <a:spcBef>
                <a:spcPts val="600"/>
              </a:spcBef>
              <a:buClr>
                <a:schemeClr val="bg2"/>
              </a:buClr>
              <a:buFont typeface="Wingdings" panose="05000000000000000000" pitchFamily="2" charset="2"/>
              <a:buChar char="q"/>
            </a:pPr>
            <a:r>
              <a:rPr lang="sq-AL" dirty="0">
                <a:solidFill>
                  <a:srgbClr val="0000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Planifikimi i Procesit të Tenderimit: Datat kritike dhe kontingjentet e ndërtuara;</a:t>
            </a:r>
          </a:p>
          <a:p>
            <a:pPr marL="285750" lvl="0" indent="-285750" algn="just">
              <a:spcBef>
                <a:spcPts val="600"/>
              </a:spcBef>
              <a:buClr>
                <a:schemeClr val="bg2"/>
              </a:buClr>
              <a:buFont typeface="Wingdings" panose="05000000000000000000" pitchFamily="2" charset="2"/>
              <a:buChar char="q"/>
            </a:pPr>
            <a:r>
              <a:rPr lang="sq-AL" dirty="0">
                <a:solidFill>
                  <a:srgbClr val="0000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Rreziqet në përcaktimin e Dokumenteve të Tenderit në lidhje me përzgjedhjen e kritereve të kualifikimit dhe vlerësimit të ofertave;</a:t>
            </a:r>
          </a:p>
          <a:p>
            <a:pPr marL="285750" lvl="0" indent="-285750" algn="just">
              <a:spcBef>
                <a:spcPts val="600"/>
              </a:spcBef>
              <a:buClr>
                <a:schemeClr val="bg2"/>
              </a:buClr>
              <a:buFont typeface="Wingdings" panose="05000000000000000000" pitchFamily="2" charset="2"/>
              <a:buChar char="q"/>
            </a:pPr>
            <a:r>
              <a:rPr lang="sq-AL" dirty="0">
                <a:solidFill>
                  <a:srgbClr val="0000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Rreziqet në përzgjedhjen e llojit të kontratës dhe vendosjen e kushteve të kontratës (pagesa, sigurimi, garancia, operimi dhe mirëmbajtja etj.) Që janë në përputhje me praktikat e pranuara komerciale;</a:t>
            </a:r>
          </a:p>
          <a:p>
            <a:pPr marL="285750" lvl="0" indent="-285750" algn="just">
              <a:spcBef>
                <a:spcPts val="600"/>
              </a:spcBef>
              <a:buClr>
                <a:schemeClr val="bg2"/>
              </a:buClr>
              <a:buFont typeface="Wingdings" panose="05000000000000000000" pitchFamily="2" charset="2"/>
              <a:buChar char="q"/>
            </a:pPr>
            <a:r>
              <a:rPr lang="sq-AL" dirty="0">
                <a:solidFill>
                  <a:srgbClr val="0000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Rreziqet që kanë të bëjnë me mungesat e kapaciteteve të stafit të punëdhënësit / blerësit dhe strategjitë për tejkalimin e rreziqeve të kompetencës në menaxhimin e procesit të tenderimit dhe fazës së menaxhimit të kontratës (përdorimi i konsulentëve në fazat kritike përfshirë Inxhinierin për mbikëqyrje etj.);</a:t>
            </a:r>
          </a:p>
          <a:p>
            <a:pPr marL="285750" lvl="0" indent="-285750" algn="just">
              <a:spcBef>
                <a:spcPts val="600"/>
              </a:spcBef>
              <a:buClr>
                <a:schemeClr val="bg2"/>
              </a:buClr>
              <a:buFont typeface="Wingdings" panose="05000000000000000000" pitchFamily="2" charset="2"/>
              <a:buChar char="q"/>
            </a:pPr>
            <a:r>
              <a:rPr lang="sq-AL" dirty="0">
                <a:solidFill>
                  <a:srgbClr val="0000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Rreziqet në kapërcimin e planifikimit të hollësishëm të menaxhimit të kontratave;</a:t>
            </a:r>
          </a:p>
          <a:p>
            <a:pPr marL="285750" lvl="0" indent="-285750" algn="just">
              <a:spcBef>
                <a:spcPts val="600"/>
              </a:spcBef>
              <a:buClr>
                <a:schemeClr val="bg2"/>
              </a:buClr>
              <a:buFont typeface="Wingdings" panose="05000000000000000000" pitchFamily="2" charset="2"/>
              <a:buChar char="q"/>
            </a:pPr>
            <a:r>
              <a:rPr lang="sq-AL" dirty="0">
                <a:solidFill>
                  <a:srgbClr val="0000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Rreziqet në menaxhimin e drejtkëndëshit të kontrollit të kontratës: parametrat ndërlidhës të kostos, kohës, fushëveprimit dhe cilësisë (Regjistri i Rrezikut të Kontratës);</a:t>
            </a:r>
          </a:p>
          <a:p>
            <a:pPr marL="285750" lvl="0" indent="-285750" algn="just">
              <a:spcBef>
                <a:spcPts val="600"/>
              </a:spcBef>
              <a:buClr>
                <a:schemeClr val="bg2"/>
              </a:buClr>
              <a:buFont typeface="Wingdings" panose="05000000000000000000" pitchFamily="2" charset="2"/>
              <a:buChar char="q"/>
            </a:pPr>
            <a:r>
              <a:rPr lang="sq-AL" dirty="0">
                <a:solidFill>
                  <a:srgbClr val="0000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Rreziqet në përzgjedhjen e procedurave të zgjidhjes së kontesteve të kontratës.</a:t>
            </a:r>
          </a:p>
        </p:txBody>
      </p:sp>
    </p:spTree>
    <p:extLst>
      <p:ext uri="{BB962C8B-B14F-4D97-AF65-F5344CB8AC3E}">
        <p14:creationId xmlns:p14="http://schemas.microsoft.com/office/powerpoint/2010/main" val="272691432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80796" y="476672"/>
            <a:ext cx="841072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sq-AL" sz="2400" b="1" dirty="0"/>
              <a:t>Rreziqet në dokumentacionin e prokurimit (1 nga 3)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3979903"/>
              </p:ext>
            </p:extLst>
          </p:nvPr>
        </p:nvGraphicFramePr>
        <p:xfrm>
          <a:off x="251520" y="1036987"/>
          <a:ext cx="8640000" cy="4998720"/>
        </p:xfrm>
        <a:graphic>
          <a:graphicData uri="http://schemas.openxmlformats.org/drawingml/2006/table">
            <a:tbl>
              <a:tblPr firstRow="1" firstCol="1" bandRow="1">
                <a:tableStyleId>{69012ECD-51FC-41F1-AA8D-1B2483CD663E}</a:tableStyleId>
              </a:tblPr>
              <a:tblGrid>
                <a:gridCol w="252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6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5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450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8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Rreziku</a:t>
                      </a:r>
                      <a:endParaRPr lang="sq-AL" sz="1800" noProof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8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Pasojat e mundshme</a:t>
                      </a:r>
                      <a:endParaRPr lang="sq-AL" sz="1800" noProof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8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Veprimi</a:t>
                      </a:r>
                      <a:endParaRPr lang="sq-AL" sz="1800" noProof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6575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8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Termat dhe kushtet e papranueshme për ofertuesit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8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(Kushtet e pagesës, shpërndarja e rrezikut, kushtet ndërkombëtare tregtare)</a:t>
                      </a:r>
                      <a:endParaRPr lang="sq-AL" sz="1800" noProof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Ngarkimi i kostove në oferta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Nevoja për ndryshime të kushteve të tenderit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Ndërprerja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Reagime te paketa</a:t>
                      </a:r>
                      <a:endParaRPr lang="sq-AL" sz="1800" noProof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4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Përdorni dokumentacionin standard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4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Kontrollo legjislacionin, rregulloren dhe politikën e duhur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4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Zgjidh dokumentacionin e duhur për llojin e prokurimit (d.m.th.. Mallra, punime, shërbime konsulentë, shërbime jo konsulentë, teknologji informative)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4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Përmirësimi i planifikimit të tenderit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4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Vlerësoni dhe shpërndani rreziqet në mënyrë të përshtatshme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4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Kontrollo legjislacionin, rregulloren dhe politikën e duhur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4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Përdorni terma të pranueshëm komercialist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4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Sigurimi i stafit me planifikim të përshtatshëm të tenderit dhe shkathtësi të prokurimit</a:t>
                      </a:r>
                    </a:p>
                  </a:txBody>
                  <a:tcPr marL="45720" marR="4572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97182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80796" y="476672"/>
            <a:ext cx="841072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sq-AL" sz="2400" b="1" dirty="0"/>
              <a:t>Rreziqet në dokumentacionin e prokurimit (2 nga 3)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121274"/>
              </p:ext>
            </p:extLst>
          </p:nvPr>
        </p:nvGraphicFramePr>
        <p:xfrm>
          <a:off x="251520" y="983000"/>
          <a:ext cx="8640000" cy="5307965"/>
        </p:xfrm>
        <a:graphic>
          <a:graphicData uri="http://schemas.openxmlformats.org/drawingml/2006/table">
            <a:tbl>
              <a:tblPr firstRow="1" firstCol="1" bandRow="1">
                <a:tableStyleId>{69012ECD-51FC-41F1-AA8D-1B2483CD663E}</a:tableStyleId>
              </a:tblPr>
              <a:tblGrid>
                <a:gridCol w="252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6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5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450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8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Rreziku</a:t>
                      </a:r>
                      <a:endParaRPr lang="sq-AL" sz="1800" noProof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8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Pasojat e mundshme</a:t>
                      </a:r>
                      <a:endParaRPr lang="sq-AL" sz="1800" noProof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8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Veprimi</a:t>
                      </a:r>
                      <a:endParaRPr lang="sq-AL" sz="1800" noProof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775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q-AL" sz="1800" noProof="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Krijimi i klauzolave të kontratës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Identifikimi i klauzolave të përgjithshme që nuk janë të lidhura në mënyrë specifike me nevojat e autoritetit kontraktues dhe objektivat e kontratës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Imponimi i gjobave të tepërta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noProof="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Përdorni Dokumentet Standarde të Tenderit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noProof="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Të rregullohet Dokumenti Standard i Tenderit për çdo procedurë specifike të prokurimit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775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q-AL" sz="1800" noProof="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Plotësimi i tabelës se prokurimit, përcaktimi i formave dhe modeleve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6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Ato janë të plotësuara sipërfaqësisht, pa marrë parasysh specifik</a:t>
                      </a:r>
                      <a:r>
                        <a:rPr lang="en-US" sz="1600" kern="1200" noProof="0" dirty="0" err="1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en</a:t>
                      </a:r>
                      <a:r>
                        <a:rPr lang="sq-AL" sz="16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e prokurimit dhe duke lënë hapësirë për spekulime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noProof="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Përgatitja e plotë e dokumentacionit të tenderit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265301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80796" y="476672"/>
            <a:ext cx="819566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sq-AL" sz="2400" b="1" dirty="0"/>
              <a:t>Rreziqet në dokumentacionin e prokurimit (3 nga 3)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1085151"/>
              </p:ext>
            </p:extLst>
          </p:nvPr>
        </p:nvGraphicFramePr>
        <p:xfrm>
          <a:off x="179512" y="980728"/>
          <a:ext cx="8640000" cy="4846320"/>
        </p:xfrm>
        <a:graphic>
          <a:graphicData uri="http://schemas.openxmlformats.org/drawingml/2006/table">
            <a:tbl>
              <a:tblPr firstRow="1" firstCol="1" bandRow="1">
                <a:tableStyleId>{69012ECD-51FC-41F1-AA8D-1B2483CD663E}</a:tableStyleId>
              </a:tblPr>
              <a:tblGrid>
                <a:gridCol w="252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6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5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450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8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Rreziku</a:t>
                      </a:r>
                      <a:endParaRPr lang="sq-AL" sz="1800" noProof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8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Pasojat e mundshme</a:t>
                      </a:r>
                      <a:endParaRPr lang="sq-AL" sz="1800" noProof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8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Veprimi</a:t>
                      </a:r>
                      <a:endParaRPr lang="sq-AL" sz="1800" noProof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405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8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Sigurimi i informacionit joadekuat</a:t>
                      </a:r>
                      <a:endParaRPr lang="sq-AL" sz="1800" noProof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Ngarkimi i kostove në oferta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Ndryshime në oferta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Duke pasur informacion sqarues, duke shkaktuar vonesa në mbylljen e tenderit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Kosto shtesë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Ofertat jo të përgjegjshme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Numri i ulët i ofertave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Asnjë ofertë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Të sigurohet që stafi të ketë trajnime dhe përvojë të përshtatshme për planifikimin e tenderit dhe dokumentacionin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Përmirësimi i planifikimit dhe përgatitjes së tenderit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Shqyrtimi i dokumenteve të tenderit para se të lëshohen ato dhe të sigurohet se kriteret e vlerësimit përmbajnë faktorët kritikë në të cilët do të bazohet vlerësimi i ofertave</a:t>
                      </a:r>
                    </a:p>
                  </a:txBody>
                  <a:tcPr marL="45720" marR="4572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229753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60779" y="460307"/>
            <a:ext cx="868322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/>
            <a:r>
              <a:rPr lang="sq-AL" sz="2000" b="1" dirty="0">
                <a:solidFill>
                  <a:srgbClr val="000000"/>
                </a:solidFill>
              </a:rPr>
              <a:t>Rreziku në ftesën, sqarimin dhe mbylljen e ofertës (1 nga 4)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9363976"/>
              </p:ext>
            </p:extLst>
          </p:nvPr>
        </p:nvGraphicFramePr>
        <p:xfrm>
          <a:off x="179509" y="1124744"/>
          <a:ext cx="8640000" cy="4023360"/>
        </p:xfrm>
        <a:graphic>
          <a:graphicData uri="http://schemas.openxmlformats.org/drawingml/2006/table">
            <a:tbl>
              <a:tblPr firstRow="1" firstCol="1" bandRow="1">
                <a:tableStyleId>{69012ECD-51FC-41F1-AA8D-1B2483CD663E}</a:tableStyleId>
              </a:tblPr>
              <a:tblGrid>
                <a:gridCol w="252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6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5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8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Rreziku</a:t>
                      </a:r>
                      <a:endParaRPr lang="sq-AL" sz="1800" noProof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8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Pasojat e mundshme</a:t>
                      </a:r>
                      <a:endParaRPr lang="sq-AL" sz="1800" noProof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8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Veprimi</a:t>
                      </a:r>
                      <a:endParaRPr lang="sq-AL" sz="1800" noProof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3243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8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Mos adresimi adekuat i kërkesave për sqarime nga ofertuesit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Pretendimet e praktikave të padrejta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Ofertat e kushtëzuara të dorëzuara nga ofertuesit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Tërheqja e ofertave 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Zbatimi i procedurave të standardizuara për t'iu përgjigjur kërkesave për sqarime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Sigurimi i stafit me trajnim dhe eksperiencë të duhur të menaxhimit të tenderit Përgjigju në kohën e duhur për kërkesat për sqarime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Lejo kohë të mjaftueshme për ofertuesit për t'u përgjigjur </a:t>
                      </a:r>
                      <a:r>
                        <a:rPr lang="en-US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endParaRPr lang="sq-AL" sz="1800" kern="1200" noProof="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232783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60779" y="460307"/>
            <a:ext cx="868322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sq-AL" sz="2000" b="1" dirty="0"/>
              <a:t>Rreziku në ftesën, sqarimin dhe mbylljen e ofertës (</a:t>
            </a:r>
            <a:r>
              <a:rPr lang="en-US" sz="2000" b="1" dirty="0"/>
              <a:t>2</a:t>
            </a:r>
            <a:r>
              <a:rPr lang="sq-AL" sz="2000" b="1" dirty="0"/>
              <a:t> nga 4)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2887855"/>
              </p:ext>
            </p:extLst>
          </p:nvPr>
        </p:nvGraphicFramePr>
        <p:xfrm>
          <a:off x="179509" y="908720"/>
          <a:ext cx="8640000" cy="4023360"/>
        </p:xfrm>
        <a:graphic>
          <a:graphicData uri="http://schemas.openxmlformats.org/drawingml/2006/table">
            <a:tbl>
              <a:tblPr firstRow="1" firstCol="1" bandRow="1">
                <a:tableStyleId>{69012ECD-51FC-41F1-AA8D-1B2483CD663E}</a:tableStyleId>
              </a:tblPr>
              <a:tblGrid>
                <a:gridCol w="252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6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5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8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Rreziku</a:t>
                      </a:r>
                      <a:endParaRPr lang="sq-AL" sz="1800" noProof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8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Pasojat e mundshme</a:t>
                      </a:r>
                      <a:endParaRPr lang="sq-AL" sz="1800" noProof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8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Veprimi</a:t>
                      </a:r>
                      <a:endParaRPr lang="sq-AL" sz="1800" noProof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522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8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Favorizim aktual ose i perceptuar në sigurimin e informacionit</a:t>
                      </a:r>
                      <a:endParaRPr lang="sq-AL" sz="1800" noProof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4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Ankesat nga tenderuesit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4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Tërheqja e ofertave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4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Si më sipër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4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Përgjigjuni kërkesave për sqarime me shkrim dhe jepni kopjet për të gjithë ofertuesit e mundshëm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4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Të sigurohet që të gjithë ofertuesit e mundshëm të sigurohen me ndonjë ndryshim në dokumentet e tenderit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801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8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Shkelja aktuale ose e perceptuar e </a:t>
                      </a:r>
                      <a:r>
                        <a:rPr lang="sq-AL" sz="1800" noProof="0" dirty="0" err="1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konfidencialitetit</a:t>
                      </a:r>
                      <a:endParaRPr lang="sq-AL" sz="1800" noProof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4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Ankesat nga ofertat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4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Mosbesimi nga ofertuesit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4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Krijimi i procedurave formale të sigurisë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4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Stafi i trajnimit në detyrimet e tyre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4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Kryen </a:t>
                      </a:r>
                      <a:r>
                        <a:rPr lang="sq-AL" sz="1400" kern="1200" noProof="0" dirty="0" err="1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auditime</a:t>
                      </a:r>
                      <a:r>
                        <a:rPr lang="sq-AL" sz="14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të rregullta dhe rishikime të proceseve të sigurisë 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4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Këshilloni ofertuesit për masat e sigurisë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7974928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60779" y="460307"/>
            <a:ext cx="868322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sq-AL" sz="2000" b="1" dirty="0"/>
              <a:t>Rreziku në ftesën, sqarimin dhe mbylljen e ofertës (</a:t>
            </a:r>
            <a:r>
              <a:rPr lang="en-US" sz="2000" b="1" dirty="0"/>
              <a:t>3</a:t>
            </a:r>
            <a:r>
              <a:rPr lang="sq-AL" sz="2000" b="1" dirty="0"/>
              <a:t> nga 4)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729269"/>
              </p:ext>
            </p:extLst>
          </p:nvPr>
        </p:nvGraphicFramePr>
        <p:xfrm>
          <a:off x="152400" y="980728"/>
          <a:ext cx="8667109" cy="3566160"/>
        </p:xfrm>
        <a:graphic>
          <a:graphicData uri="http://schemas.openxmlformats.org/drawingml/2006/table">
            <a:tbl>
              <a:tblPr firstRow="1" firstCol="1" bandRow="1">
                <a:tableStyleId>{69012ECD-51FC-41F1-AA8D-1B2483CD663E}</a:tableStyleId>
              </a:tblPr>
              <a:tblGrid>
                <a:gridCol w="24375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116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178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8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Rreziku</a:t>
                      </a:r>
                      <a:endParaRPr lang="sq-AL" sz="1800" noProof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8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Pasojat e mundshme</a:t>
                      </a:r>
                      <a:endParaRPr lang="sq-AL" sz="1800" noProof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8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Veprimi</a:t>
                      </a:r>
                      <a:endParaRPr lang="sq-AL" sz="1800" noProof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4684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8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Numri i pamjaftueshëm i përgjigjeve</a:t>
                      </a:r>
                      <a:endParaRPr lang="sq-AL" sz="1800" noProof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4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Nevoja për të ri-tenderuar (proces i ri)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4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Rritja e kostove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4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Dorëzimi i vonuar i mallrave, punëve, shërbimeve konsulentë ose shërbimeve të tjera te klientit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4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Vlera e dobët për para për shkak të konkurrencës së kufizuar</a:t>
                      </a:r>
                      <a:r>
                        <a:rPr lang="sq-AL" sz="14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  <a:endParaRPr lang="sq-AL" sz="1400" noProof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4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Përdorni strategjinë e duhur të reklamimit të tenderit për të rritur konkurrencën (p.sh. konsideroni ofertat e reklamave në botime të tjera / ueb faqe, botime teknike, si dhe në gazetën lokale)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4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Ofrimi i ofertuesve të mundshëm me njoftim paraprak të kërkesave të tenderit Përmirësimi i dokumentacionit të tenderit, specifikimeve, TR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4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Lejo kohë të mjaftueshme për ofertuesit që të përgjigjen</a:t>
                      </a: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endParaRPr lang="sq-AL" sz="1800" noProof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56667216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60779" y="460307"/>
            <a:ext cx="868322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sq-AL" sz="2000" b="1" dirty="0"/>
              <a:t>Rreziku në ftesën, sqarimin dhe mbylljen e ofertës (4 nga 4)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9345457"/>
              </p:ext>
            </p:extLst>
          </p:nvPr>
        </p:nvGraphicFramePr>
        <p:xfrm>
          <a:off x="179509" y="980728"/>
          <a:ext cx="8640000" cy="3896072"/>
        </p:xfrm>
        <a:graphic>
          <a:graphicData uri="http://schemas.openxmlformats.org/drawingml/2006/table">
            <a:tbl>
              <a:tblPr firstRow="1" firstCol="1" bandRow="1">
                <a:tableStyleId>{69012ECD-51FC-41F1-AA8D-1B2483CD663E}</a:tableStyleId>
              </a:tblPr>
              <a:tblGrid>
                <a:gridCol w="252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6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5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12078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8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Rreziku</a:t>
                      </a:r>
                      <a:endParaRPr lang="sq-AL" sz="1800" noProof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8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Pasojat e mundshme</a:t>
                      </a:r>
                      <a:endParaRPr lang="sq-AL" sz="1800" noProof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8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Veprimi</a:t>
                      </a:r>
                      <a:endParaRPr lang="sq-AL" sz="1800" noProof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7528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8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Asnjë përgjigje nga furnizuesit e njohur të cilësisë</a:t>
                      </a:r>
                      <a:endParaRPr lang="sq-AL" sz="1800" noProof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4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Zvogëlimi i konkurrencës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4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Rritja e kostove të produkteve ose shërbimeve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4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Veprimet si më sipër për numrin e pamjaftueshëm të përgjigjeve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4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Përmirëso njohuritë tuaja në treg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4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Specifikimet e rishikimit / TR ose kushtet e kontratës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4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Kërkoni reagime nga furnizuesit e njohur për mos përgjigjen e tyre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2858793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5867400" y="3657600"/>
            <a:ext cx="280828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b="1" dirty="0">
                <a:solidFill>
                  <a:schemeClr val="bg1"/>
                </a:solidFill>
              </a:rPr>
              <a:t>     </a:t>
            </a:r>
            <a:endParaRPr lang="el-GR" altLang="en-US" b="1" dirty="0">
              <a:solidFill>
                <a:schemeClr val="bg1"/>
              </a:solidFill>
            </a:endParaRPr>
          </a:p>
        </p:txBody>
      </p:sp>
      <p:sp>
        <p:nvSpPr>
          <p:cNvPr id="9" name="Rectangle 12"/>
          <p:cNvSpPr>
            <a:spLocks noChangeArrowheads="1"/>
          </p:cNvSpPr>
          <p:nvPr/>
        </p:nvSpPr>
        <p:spPr bwMode="auto">
          <a:xfrm>
            <a:off x="2734644" y="2492375"/>
            <a:ext cx="9609756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en-US" altLang="en-US" sz="3200" b="1" dirty="0">
                <a:solidFill>
                  <a:srgbClr val="FFFFFF"/>
                </a:solidFill>
              </a:rPr>
              <a:t>       </a:t>
            </a:r>
          </a:p>
          <a:p>
            <a:pPr eaLnBrk="1" hangingPunct="1"/>
            <a:r>
              <a:rPr lang="en-US" altLang="en-US" sz="3200" b="1" dirty="0">
                <a:solidFill>
                  <a:srgbClr val="FFFFFF"/>
                </a:solidFill>
              </a:rPr>
              <a:t>       </a:t>
            </a:r>
            <a:endParaRPr lang="el-GR" altLang="en-US" sz="3200" b="1" dirty="0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52400" y="2438401"/>
            <a:ext cx="89916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/>
            <a:r>
              <a:rPr lang="sq-AL" altLang="en-US" sz="2800" b="1" dirty="0">
                <a:cs typeface="Arial" charset="0"/>
              </a:rPr>
              <a:t>Rreziqet e ndërlidhura me zgjidhjen e llojit te kontratës dhe formulimin e kushteve te specifikimit te kontratës 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63814" y="459254"/>
            <a:ext cx="842866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sq-AL" sz="2000" b="1" dirty="0"/>
              <a:t>Rreziku në zgjedhjen e ofertuesit të suksesshëm (1 nga 2)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29536"/>
              </p:ext>
            </p:extLst>
          </p:nvPr>
        </p:nvGraphicFramePr>
        <p:xfrm>
          <a:off x="179511" y="925720"/>
          <a:ext cx="8640000" cy="52425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2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6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5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7405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8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Rreziku</a:t>
                      </a:r>
                      <a:endParaRPr lang="sq-AL" sz="1800" noProof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8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Pasojat e mundshme</a:t>
                      </a:r>
                      <a:endParaRPr lang="sq-AL" sz="1800" noProof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8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Veprimi</a:t>
                      </a:r>
                      <a:endParaRPr lang="sq-AL" sz="1800" noProof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84856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800" b="1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Përzgjedhja e një furnizuesi të papërshtatshëm</a:t>
                      </a:r>
                    </a:p>
                  </a:txBody>
                  <a:tcPr marL="60992" marR="6099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Dështimi për të përmbushur kontratën</a:t>
                      </a:r>
                    </a:p>
                  </a:txBody>
                  <a:tcPr marL="60992" marR="6099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6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Ofroj stafit  vlerësim të përshtatshëm të ofertave, aftësim financiar dhe teknik dhe ekspertizë komerciale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6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Përmirëso procedurat</a:t>
                      </a:r>
                      <a:r>
                        <a:rPr lang="sq-AL" sz="1600" kern="1200" baseline="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e</a:t>
                      </a:r>
                      <a:r>
                        <a:rPr lang="sq-AL" sz="16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vlerësimit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6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Përmirëso kriteret e vlerësimit dhe identifikimit te qartë te tyre në dokumentet e tenderit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6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Refuzo oferta të papranueshme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6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Kryej vlerësime teknike dhe financiare si dhe post-kualifikim para dhënies së kontratës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6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Mekanizmi i shqyrtimit të brendshëm për të shqyrtuar procesin e </a:t>
                      </a:r>
                      <a:r>
                        <a:rPr lang="sq-AL" sz="1600" kern="1200" noProof="0" dirty="0" err="1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ofertimit</a:t>
                      </a:r>
                      <a:r>
                        <a:rPr lang="sq-AL" sz="16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dhe përzgjedhjes para dhënies së kontratës</a:t>
                      </a:r>
                    </a:p>
                  </a:txBody>
                  <a:tcPr marL="60992" marR="6099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52982905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63815" y="459254"/>
            <a:ext cx="835569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sq-AL" sz="2000" b="1" dirty="0"/>
              <a:t>Rreziku në zgjedhjen e ofertuesit të suksesshëm (2 nga 2)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1913882"/>
              </p:ext>
            </p:extLst>
          </p:nvPr>
        </p:nvGraphicFramePr>
        <p:xfrm>
          <a:off x="179511" y="925720"/>
          <a:ext cx="8640000" cy="46329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2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6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5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7405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8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Rreziku</a:t>
                      </a:r>
                      <a:endParaRPr lang="sq-AL" sz="1800" noProof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8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Pasojat e mundshme</a:t>
                      </a:r>
                      <a:endParaRPr lang="sq-AL" sz="1800" noProof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8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Veprimi</a:t>
                      </a:r>
                      <a:endParaRPr lang="sq-AL" sz="1800" noProof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92428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800" b="1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Përzgjedhja e produktit të papërshtatshëm</a:t>
                      </a:r>
                    </a:p>
                  </a:txBody>
                  <a:tcPr marL="60992" marR="6099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Dështimi për të plotësuar nevojën e klientit</a:t>
                      </a:r>
                    </a:p>
                  </a:txBody>
                  <a:tcPr marL="60992" marR="6099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4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Sigurohuni që përdoruesit të jenë të përfshirë në procesin e vlerësimit / përzgjedhjes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4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Përmirësoi</a:t>
                      </a:r>
                      <a:r>
                        <a:rPr lang="sq-AL" sz="1400" kern="1200" baseline="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sq-AL" sz="14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procedurat</a:t>
                      </a:r>
                      <a:r>
                        <a:rPr lang="sq-AL" sz="1400" kern="1200" baseline="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e</a:t>
                      </a:r>
                      <a:r>
                        <a:rPr lang="sq-AL" sz="14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vlerësimit teknik dhe trajno stafin sipas nevojës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4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Mekanizmi i shqyrtimit të brendshëm për të shqyrtuar procesin e </a:t>
                      </a:r>
                      <a:r>
                        <a:rPr lang="sq-AL" sz="1400" kern="1200" noProof="0" dirty="0" err="1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ofertimit</a:t>
                      </a:r>
                      <a:r>
                        <a:rPr lang="sq-AL" sz="14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dhe përzgjedhjes para dhënies së kontratës</a:t>
                      </a:r>
                    </a:p>
                  </a:txBody>
                  <a:tcPr marL="60992" marR="6099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9242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q-AL" sz="1800" b="1" noProof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Mungesa e instrumenteve efektive për </a:t>
                      </a:r>
                      <a:r>
                        <a:rPr lang="sq-AL" sz="1800" b="1" noProof="0" dirty="0" err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sfidimin</a:t>
                      </a:r>
                      <a:r>
                        <a:rPr lang="sq-AL" sz="1800" b="1" noProof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e rezultateve të tenderit</a:t>
                      </a:r>
                      <a:endParaRPr lang="sq-AL" sz="1800" b="1" kern="1200" noProof="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0992" marR="6099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defRPr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Vonesa në nënshkrimin e kontratës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defRPr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Mbajtja e nënshkrimit të kontratës</a:t>
                      </a:r>
                    </a:p>
                  </a:txBody>
                  <a:tcPr marL="60992" marR="6099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defRPr/>
                      </a:pPr>
                      <a:r>
                        <a:rPr lang="sq-AL" sz="14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Vendosja e afateve kohore për kundërshtimin e rezultateve të tenderit dhe gjatë nënshkrimit të kontratës së pezullimit do të pezullohet.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defRPr/>
                      </a:pPr>
                      <a:r>
                        <a:rPr lang="sq-AL" sz="14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Mbaj ofertuesit, të cilët mbajnë nënshkrimin e kontratës, pa arsye të duhur, përgjegjës për sjelljen joprofesionale</a:t>
                      </a:r>
                    </a:p>
                  </a:txBody>
                  <a:tcPr marL="60992" marR="6099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48284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5867400" y="3657600"/>
            <a:ext cx="280828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b="1" dirty="0">
                <a:solidFill>
                  <a:schemeClr val="bg1"/>
                </a:solidFill>
              </a:rPr>
              <a:t>     </a:t>
            </a:r>
            <a:endParaRPr lang="el-GR" altLang="en-US" b="1" dirty="0">
              <a:solidFill>
                <a:schemeClr val="bg1"/>
              </a:solidFill>
            </a:endParaRPr>
          </a:p>
        </p:txBody>
      </p:sp>
      <p:sp>
        <p:nvSpPr>
          <p:cNvPr id="9" name="Rectangle 12"/>
          <p:cNvSpPr>
            <a:spLocks noChangeArrowheads="1"/>
          </p:cNvSpPr>
          <p:nvPr/>
        </p:nvSpPr>
        <p:spPr bwMode="auto">
          <a:xfrm>
            <a:off x="838200" y="2492375"/>
            <a:ext cx="6858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sq-AL" altLang="en-US" sz="3200" b="1" dirty="0">
                <a:latin typeface="Arial" charset="0"/>
                <a:cs typeface="Arial" charset="0"/>
              </a:rPr>
              <a:t>Rreziqet në procesin e prokurimit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63815" y="459254"/>
            <a:ext cx="835569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sq-AL" sz="2400" b="1" dirty="0"/>
              <a:t>Rreziqet në negociata (1 nga 6)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5316793"/>
              </p:ext>
            </p:extLst>
          </p:nvPr>
        </p:nvGraphicFramePr>
        <p:xfrm>
          <a:off x="179512" y="980728"/>
          <a:ext cx="8640000" cy="4846320"/>
        </p:xfrm>
        <a:graphic>
          <a:graphicData uri="http://schemas.openxmlformats.org/drawingml/2006/table">
            <a:tbl>
              <a:tblPr firstRow="1" firstCol="1" bandRow="1">
                <a:tableStyleId>{69012ECD-51FC-41F1-AA8D-1B2483CD663E}</a:tableStyleId>
              </a:tblPr>
              <a:tblGrid>
                <a:gridCol w="252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6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5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8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Rreziku</a:t>
                      </a:r>
                      <a:endParaRPr lang="sq-AL" sz="1800" noProof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8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Pasojat e</a:t>
                      </a:r>
                      <a:r>
                        <a:rPr lang="sq-AL" sz="1800" baseline="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sq-AL" sz="18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mundshme</a:t>
                      </a:r>
                      <a:endParaRPr lang="sq-AL" sz="1800" noProof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800" noProof="0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Veprimi</a:t>
                      </a:r>
                      <a:endParaRPr lang="sq-AL" sz="1800" noProof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5134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8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Nuk përputhen me pritjet e klientit dhe ofertuesit</a:t>
                      </a:r>
                      <a:endParaRPr lang="sq-AL" sz="1800" noProof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Kontestet e kontratës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Vonesat e dorëzimit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Ndryshimet e kostove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Reduktim në vlerë për para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Blerja e produktit më pak të përshtatshëm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Përdorimi joefikas i burimeve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Përmirësimi i komunikimit, duke përfshirë edhe sigurimin që Kushtet e Kontratës të jenë pjesë e Dokumenteve të Ofertave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Sigurimi i stafit për trajnim në planifikimin dhe menaxhimin e kontratave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Përcaktoni me kujdes kushtet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Shënoni detyrimet e secilës palë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Sqaroni të gjitha paqartësitë para nënshkrimit të kontratës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53551929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63815" y="459254"/>
            <a:ext cx="835569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sq-AL" sz="2400" b="1" dirty="0"/>
              <a:t>Rreziqet në negociata (</a:t>
            </a:r>
            <a:r>
              <a:rPr lang="en-US" sz="2400" b="1" dirty="0"/>
              <a:t>2</a:t>
            </a:r>
            <a:r>
              <a:rPr lang="sq-AL" sz="2400" b="1" dirty="0"/>
              <a:t> nga 6)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9501747"/>
              </p:ext>
            </p:extLst>
          </p:nvPr>
        </p:nvGraphicFramePr>
        <p:xfrm>
          <a:off x="179512" y="980728"/>
          <a:ext cx="8784976" cy="4023360"/>
        </p:xfrm>
        <a:graphic>
          <a:graphicData uri="http://schemas.openxmlformats.org/drawingml/2006/table">
            <a:tbl>
              <a:tblPr firstRow="1" firstCol="1" bandRow="1">
                <a:tableStyleId>{69012ECD-51FC-41F1-AA8D-1B2483CD663E}</a:tableStyleId>
              </a:tblPr>
              <a:tblGrid>
                <a:gridCol w="252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6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009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8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Rreziku</a:t>
                      </a:r>
                      <a:endParaRPr lang="sq-AL" sz="1800" noProof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8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Pasojat e</a:t>
                      </a:r>
                      <a:r>
                        <a:rPr lang="sq-AL" sz="1800" baseline="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sq-AL" sz="18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mundshme</a:t>
                      </a:r>
                      <a:endParaRPr lang="sq-AL" sz="1800" noProof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800" noProof="0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Veprimi</a:t>
                      </a:r>
                      <a:endParaRPr lang="sq-AL" sz="1800" noProof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756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8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Bllokimi në detajet e marrëveshjes</a:t>
                      </a:r>
                      <a:endParaRPr lang="sq-AL" sz="1800" noProof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Vonesa në dorëzim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Pushim në negociata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Nevoja për të shkuar në propozimin e dytë më të lartë, oferta e dytë më e vlerësuar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Nevoja për të ri-tenderuar (proces i ri) Kostoja e mundshme e veprimeve ligjore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Shikoni alternativat për të ndarë rrezikun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Dalloni mes qëllimeve thelbësore dhe jo-esenciale dhe kërkesave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2905440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63815" y="459254"/>
            <a:ext cx="835569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sq-AL" sz="2400" b="1" dirty="0"/>
              <a:t>Rreziqet në negociata (</a:t>
            </a:r>
            <a:r>
              <a:rPr lang="en-US" sz="2400" b="1" dirty="0"/>
              <a:t>3</a:t>
            </a:r>
            <a:r>
              <a:rPr lang="sq-AL" sz="2400" b="1" dirty="0"/>
              <a:t> nga 6)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4883394"/>
              </p:ext>
            </p:extLst>
          </p:nvPr>
        </p:nvGraphicFramePr>
        <p:xfrm>
          <a:off x="228599" y="980728"/>
          <a:ext cx="8735888" cy="4846320"/>
        </p:xfrm>
        <a:graphic>
          <a:graphicData uri="http://schemas.openxmlformats.org/drawingml/2006/table">
            <a:tbl>
              <a:tblPr firstRow="1" firstCol="1" bandRow="1">
                <a:tableStyleId>{69012ECD-51FC-41F1-AA8D-1B2483CD663E}</a:tableStyleId>
              </a:tblPr>
              <a:tblGrid>
                <a:gridCol w="24709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6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009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8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Rreziku</a:t>
                      </a:r>
                      <a:endParaRPr lang="sq-AL" sz="1800" noProof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8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Pasojat e</a:t>
                      </a:r>
                      <a:r>
                        <a:rPr lang="sq-AL" sz="1800" baseline="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sq-AL" sz="18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mundshme</a:t>
                      </a:r>
                      <a:endParaRPr lang="sq-AL" sz="1800" noProof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800" noProof="0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Veprimi</a:t>
                      </a:r>
                      <a:endParaRPr lang="sq-AL" sz="1800" noProof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675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8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Dështimi për të siguruar kushte të detyrueshme</a:t>
                      </a:r>
                      <a:endParaRPr lang="sq-AL" sz="1800" noProof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Pamundësia për të finalizuar kontratën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Vonesa në dorëzim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Ndryshime në kosto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Përdorimi joefikas i burimeve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Pushim në negociata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Nevoja për të shkuar në propozimin e dytë më të lartë, oferta e dytë më e vlerësuar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Nevoja për të ri-tenderuar (proces i ri)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Vendosni bazën para negociatave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Dalloni qëllimet thelbësore nga të tjerët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Merrni parasysh ndryshimet në kontratë</a:t>
                      </a:r>
                    </a:p>
                    <a:p>
                      <a:pPr marL="185738" marR="0" indent="-18573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800" kern="1200" dirty="0" err="1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Ofroni</a:t>
                      </a: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en-US" sz="1800" kern="1200" dirty="0" err="1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trajnime</a:t>
                      </a: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en-US" sz="1800" kern="1200" dirty="0" err="1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adekuate</a:t>
                      </a:r>
                      <a:endParaRPr lang="el-GR" sz="1800" kern="120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pPr marL="0" indent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</a:t>
                      </a:r>
                      <a:r>
                        <a:rPr lang="sq-AL" sz="1800" kern="1200" noProof="0" dirty="0" err="1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negociatorëve</a:t>
                      </a: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15111012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63815" y="459254"/>
            <a:ext cx="835569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sq-AL" sz="2400" b="1" dirty="0"/>
              <a:t>Rreziqet në negociata (4 nga 6)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3987319"/>
              </p:ext>
            </p:extLst>
          </p:nvPr>
        </p:nvGraphicFramePr>
        <p:xfrm>
          <a:off x="179512" y="980728"/>
          <a:ext cx="8784976" cy="4632960"/>
        </p:xfrm>
        <a:graphic>
          <a:graphicData uri="http://schemas.openxmlformats.org/drawingml/2006/table">
            <a:tbl>
              <a:tblPr firstRow="1" firstCol="1" bandRow="1">
                <a:tableStyleId>{69012ECD-51FC-41F1-AA8D-1B2483CD663E}</a:tableStyleId>
              </a:tblPr>
              <a:tblGrid>
                <a:gridCol w="252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6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009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8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Rreziku</a:t>
                      </a:r>
                      <a:endParaRPr lang="sq-AL" sz="1800" noProof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8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Pasojat e</a:t>
                      </a:r>
                      <a:r>
                        <a:rPr lang="sq-AL" sz="1800" baseline="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sq-AL" sz="18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mundshme</a:t>
                      </a:r>
                      <a:endParaRPr lang="sq-AL" sz="1800" noProof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800" noProof="0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Veprimi</a:t>
                      </a:r>
                      <a:endParaRPr lang="sq-AL" sz="1800" noProof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5134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8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Dështimi për të siguruar marrëveshje në lidhje me Politikën e </a:t>
                      </a:r>
                      <a:r>
                        <a:rPr lang="sq-AL" sz="1800" noProof="0" dirty="0" err="1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Konfidencialitetit</a:t>
                      </a:r>
                      <a:r>
                        <a:rPr lang="sq-AL" sz="18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të Kontratave</a:t>
                      </a:r>
                      <a:endParaRPr lang="sq-AL" sz="1800" noProof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6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Pamundësia për të finalizuar kontratën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6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Vonesa në dorëzim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6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Përdorimi joefikas i burimeve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6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Kërkesa për të negociuar me furnizues të tjerë të klasifikuar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6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Pushim në negociata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6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Nevoja për të shkuar në propozimin e dytë më të lartë, oferta e dytë më e vlerësuar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6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Nevoja për të ri-tenderuar (proces i ri)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Sigurohuni që furnizuesit e mundshëm të jenë të vetëdijshëm për kërkesat e Politikave para se të dorëzojnë përgjigjet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Kërkoni përjashtimin nga kërkesat e </a:t>
                      </a:r>
                      <a:r>
                        <a:rPr lang="sq-AL" sz="1800" kern="1200" noProof="0" dirty="0" err="1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konfidencialitetit</a:t>
                      </a:r>
                      <a:endParaRPr lang="sq-AL" sz="1800" kern="1200" noProof="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51261578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63815" y="459254"/>
            <a:ext cx="835569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sq-AL" sz="2400" b="1" dirty="0"/>
              <a:t>Rreziqet në negociata (5 nga 6)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1164676"/>
              </p:ext>
            </p:extLst>
          </p:nvPr>
        </p:nvGraphicFramePr>
        <p:xfrm>
          <a:off x="179512" y="980728"/>
          <a:ext cx="8784976" cy="5212080"/>
        </p:xfrm>
        <a:graphic>
          <a:graphicData uri="http://schemas.openxmlformats.org/drawingml/2006/table">
            <a:tbl>
              <a:tblPr firstRow="1" firstCol="1" bandRow="1">
                <a:tableStyleId>{69012ECD-51FC-41F1-AA8D-1B2483CD663E}</a:tableStyleId>
              </a:tblPr>
              <a:tblGrid>
                <a:gridCol w="252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6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009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8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Rreziku</a:t>
                      </a:r>
                      <a:endParaRPr lang="sq-AL" sz="1800" noProof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8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Pasojat e</a:t>
                      </a:r>
                      <a:r>
                        <a:rPr lang="sq-AL" sz="1800" baseline="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sq-AL" sz="18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mundshme</a:t>
                      </a:r>
                      <a:endParaRPr lang="sq-AL" sz="1800" noProof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800" noProof="0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Veprimi</a:t>
                      </a:r>
                      <a:endParaRPr lang="sq-AL" sz="1800" noProof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837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8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Kërkesa të padrejta ose të vështira për ofertuesin në kushtet e kontratës</a:t>
                      </a:r>
                      <a:endParaRPr lang="sq-AL" sz="1800" noProof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Kontestet e kontratës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Pavlefshmëria e kontratës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Aksion i ligjshëm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Marrëdhëniet e dobëta me furnizuesit / klientët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5738" marR="0" indent="-18573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Ofroni trajnime dhe mbështetje adekuate</a:t>
                      </a:r>
                    </a:p>
                    <a:p>
                      <a:pPr marL="0" indent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</a:t>
                      </a:r>
                      <a:r>
                        <a:rPr lang="sq-AL" sz="1800" kern="1200" noProof="0" dirty="0" err="1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negociatorëve</a:t>
                      </a: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Negocioni kushtet tregtare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Kushtet duhet të jenë të drejta dhe të arsyeshme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297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8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Dështimi për të pasqyruar kushtet e ofruara dhe të </a:t>
                      </a:r>
                      <a:r>
                        <a:rPr lang="sq-AL" sz="1800" noProof="0" dirty="0" err="1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dakorduara</a:t>
                      </a:r>
                      <a:r>
                        <a:rPr lang="sq-AL" sz="18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në kontratë</a:t>
                      </a:r>
                      <a:endParaRPr lang="sq-AL" sz="1800" noProof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Kontestet e kontratës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Aksion i ligjshëm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Marrëdhëniet e dobëta me furnizuesit / klientët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Kontrolloni draftin përfundimtar të kontratës me ofertuesin e suksesshëm (faqet fillestare të draftit)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Mbani shënime për të gjitha negociatat dhe marrëveshjet (përdorni procesverbalin e nënshkruar)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1278659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63815" y="459254"/>
            <a:ext cx="835569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sq-AL" sz="2400" b="1" dirty="0"/>
              <a:t>Rreziqet në negociata (6 nga 6)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791075"/>
              </p:ext>
            </p:extLst>
          </p:nvPr>
        </p:nvGraphicFramePr>
        <p:xfrm>
          <a:off x="179512" y="980728"/>
          <a:ext cx="8784976" cy="2926080"/>
        </p:xfrm>
        <a:graphic>
          <a:graphicData uri="http://schemas.openxmlformats.org/drawingml/2006/table">
            <a:tbl>
              <a:tblPr firstRow="1" firstCol="1" bandRow="1">
                <a:tableStyleId>{69012ECD-51FC-41F1-AA8D-1B2483CD663E}</a:tableStyleId>
              </a:tblPr>
              <a:tblGrid>
                <a:gridCol w="252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6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009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8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Rreziku</a:t>
                      </a:r>
                      <a:endParaRPr lang="sq-AL" sz="1800" noProof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8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Pasojat e</a:t>
                      </a:r>
                      <a:r>
                        <a:rPr lang="sq-AL" sz="1800" baseline="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sq-AL" sz="18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mundshme</a:t>
                      </a:r>
                      <a:endParaRPr lang="sq-AL" sz="1800" noProof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800" noProof="0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Veprimi</a:t>
                      </a:r>
                      <a:endParaRPr lang="sq-AL" sz="1800" noProof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837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8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Pa dashje krijimin e një kontrate pa miratimin paraprak të duhur</a:t>
                      </a:r>
                      <a:endParaRPr lang="sq-AL" sz="1800" noProof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Shpenzimet e negocimit nga kontrata dhe pagimi i dëmeve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Kryerja e punëve të tjera para ekzistimit te kontratës</a:t>
                      </a:r>
                      <a:r>
                        <a:rPr lang="sq-AL" sz="1800" kern="1200" baseline="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kryesore 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Procedura në vend për të siguruar miratimin e duhur të marrë së pari</a:t>
                      </a:r>
                    </a:p>
                    <a:p>
                      <a:pPr marL="185738" marR="0" indent="-18573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Ofroni trajnime adekuate</a:t>
                      </a:r>
                      <a:r>
                        <a:rPr lang="sq-AL" sz="1800" kern="1200" baseline="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sq-AL" sz="1800" kern="1200" noProof="0" dirty="0" err="1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negociatorëve</a:t>
                      </a:r>
                      <a:endParaRPr lang="sq-AL" sz="1800" kern="1200" noProof="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77798491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5867400" y="3657600"/>
            <a:ext cx="280828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b="1" dirty="0">
                <a:solidFill>
                  <a:schemeClr val="bg1"/>
                </a:solidFill>
              </a:rPr>
              <a:t>     </a:t>
            </a:r>
            <a:endParaRPr lang="el-GR" altLang="en-US" b="1" dirty="0">
              <a:solidFill>
                <a:schemeClr val="bg1"/>
              </a:solidFill>
            </a:endParaRPr>
          </a:p>
        </p:txBody>
      </p:sp>
      <p:sp>
        <p:nvSpPr>
          <p:cNvPr id="9" name="Rectangle 12"/>
          <p:cNvSpPr>
            <a:spLocks noChangeArrowheads="1"/>
          </p:cNvSpPr>
          <p:nvPr/>
        </p:nvSpPr>
        <p:spPr bwMode="auto">
          <a:xfrm>
            <a:off x="304800" y="2492375"/>
            <a:ext cx="883255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en-US" altLang="en-US" sz="3200" b="1" dirty="0">
                <a:solidFill>
                  <a:srgbClr val="FFFFFF"/>
                </a:solidFill>
              </a:rPr>
              <a:t> </a:t>
            </a:r>
            <a:r>
              <a:rPr lang="sq-AL" altLang="en-US" sz="3200" b="1" dirty="0">
                <a:latin typeface="Arial" charset="0"/>
                <a:cs typeface="Arial" charset="0"/>
              </a:rPr>
              <a:t>Rreziqet në menaxhimin e kontratës</a:t>
            </a: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75048" y="476672"/>
            <a:ext cx="835292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sq-AL" sz="2400" b="1" dirty="0"/>
              <a:t>Rreziqet në menaxhimin e kontratave (1 nga 6)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3572866"/>
              </p:ext>
            </p:extLst>
          </p:nvPr>
        </p:nvGraphicFramePr>
        <p:xfrm>
          <a:off x="323528" y="1052736"/>
          <a:ext cx="8640000" cy="40233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2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6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5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600" kern="1200" noProof="0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Rreziku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600" kern="1200" noProof="0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Pasojat e mundshme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600" noProof="0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Veprimi</a:t>
                      </a:r>
                      <a:endParaRPr lang="sq-AL" sz="1600" noProof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4718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600" b="1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Variacionet në çmim dhe në këmbim valutor</a:t>
                      </a:r>
                      <a:endParaRPr lang="sq-AL" sz="1600" b="1" noProof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6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Tejkalim I kostos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6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Bien dakord mbi çmimet dhe bazën e çmimeve (formula e rregullimit të çmimeve në rrethana të caktuara)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6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Pajtohuni për një formulë për llogaritjen e variacioneve 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4718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600" b="1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Mosgatishmëria e furnizuesit për të pranuar kontratën</a:t>
                      </a:r>
                      <a:endParaRPr lang="sq-AL" sz="1600" b="1" noProof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6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Vonesa në dorëzim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6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Nevoja për të rifilluar prokurimin (proces i ri)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6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Kërkoni dëmshpërblim ligjor nëse mosveprimi shkakton humbje (dëmet e likuiduara)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6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Negocioni por ruaj integritetin e kontratës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4718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600" b="1" noProof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Refuzimi i pabazuar i pranimit të mallrave, punëve, shërbimeve</a:t>
                      </a:r>
                      <a:endParaRPr lang="sq-AL" sz="1600" b="1" noProof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6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Vonesa në dorëzim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6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Nevoja për të rifilluar prokurimin (proces i ri)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defRPr/>
                      </a:pPr>
                      <a:r>
                        <a:rPr lang="sq-AL" sz="16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Krijimi i rregullave për pranim gjatë përmbushjes së të gjitha detyrimeve sipas kontratës. 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19644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75048" y="476672"/>
            <a:ext cx="835292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sq-AL" sz="2400" b="1" dirty="0"/>
              <a:t>Rreziqet në menaxhimin e kontratave (2 nga 6)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0329467"/>
              </p:ext>
            </p:extLst>
          </p:nvPr>
        </p:nvGraphicFramePr>
        <p:xfrm>
          <a:off x="323528" y="1052736"/>
          <a:ext cx="8640000" cy="37490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2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6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5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800" kern="1200" noProof="0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Rreziku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800" kern="1200" noProof="0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Pasojat e mundshme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800" noProof="0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Veprimi</a:t>
                      </a:r>
                      <a:endParaRPr lang="sq-AL" sz="1800" noProof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249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800" b="1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Dështimi i secilës palë për të përmbushur kushtet e kontratës</a:t>
                      </a:r>
                      <a:endParaRPr lang="sq-AL" sz="1800" b="1" noProof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Kontestet e kontratës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Dështimi për të përmbushur nevojat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Vonesa në dorëzim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kohë joproduktive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Veprim i ligjshëm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Të sigurohet administrimi i mirë i kontratave dhe menaxhimi i </a:t>
                      </a:r>
                      <a:r>
                        <a:rPr lang="sq-AL" sz="1800" kern="1200" noProof="0" dirty="0" err="1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performancës</a:t>
                      </a:r>
                      <a:endParaRPr lang="sq-AL" sz="1800" kern="1200" noProof="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Mbani inspektime / takime të rregullta dhe siguroni raportet e përparimit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Sigurohuni që të gjithë stafi të njohë përgjegjësitë dhe kushtet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Siguro mbajtjen e mirë të </a:t>
                      </a:r>
                      <a:r>
                        <a:rPr lang="sq-AL" sz="1800" kern="1200" noProof="0" dirty="0" err="1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të</a:t>
                      </a: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dhënave dhe dokumentimit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55507149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75048" y="476672"/>
            <a:ext cx="835292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sq-AL" sz="2400" b="1" dirty="0"/>
              <a:t>Rreziqet në menaxhimin e kontratave (3 nga 6)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7865827"/>
              </p:ext>
            </p:extLst>
          </p:nvPr>
        </p:nvGraphicFramePr>
        <p:xfrm>
          <a:off x="323528" y="1052736"/>
          <a:ext cx="8640000" cy="49072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2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6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5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600" kern="1200" noProof="0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Rreziku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600" kern="1200" noProof="0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Pasojat e mundshme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600" noProof="0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Veprimi</a:t>
                      </a:r>
                      <a:endParaRPr lang="sq-AL" sz="1600" noProof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86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600" b="1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Administrimi joadekuat i kontratës</a:t>
                      </a:r>
                      <a:endParaRPr lang="sq-AL" sz="1600" b="1" noProof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6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Rritjet</a:t>
                      </a:r>
                      <a:r>
                        <a:rPr lang="sq-AL" sz="1600" kern="1200" baseline="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e </a:t>
                      </a:r>
                      <a:r>
                        <a:rPr lang="sq-AL" sz="16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kostos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6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Dështimi i kontratës</a:t>
                      </a:r>
                    </a:p>
                    <a:p>
                      <a:pPr marL="185738" marR="0" indent="-18573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q-AL" sz="16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Nuk arrihen</a:t>
                      </a:r>
                      <a:r>
                        <a:rPr lang="sq-AL" sz="1600" kern="1200" baseline="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p</a:t>
                      </a:r>
                      <a:r>
                        <a:rPr lang="sq-AL" sz="16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ërfitime të plota</a:t>
                      </a:r>
                    </a:p>
                    <a:p>
                      <a:pPr marL="185738" marR="0" indent="-18573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q-AL" sz="16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Dorëzimi i produktit jo të kënaqshëm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6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Kontestet e kontratave / furnizimeve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6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Ruajtja e procedurave dhe praktikave të azhurnuara të agjencisë (praktikat e standardizuara, modelet e mjeteve për mbështetjen e </a:t>
                      </a:r>
                      <a:r>
                        <a:rPr lang="sq-AL" sz="1600" kern="1200" noProof="0" dirty="0" err="1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performancës</a:t>
                      </a:r>
                      <a:r>
                        <a:rPr lang="sq-AL" sz="16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)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6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Të sigurohet që të gjithë stafi të trajnohen dhe të kenë përvojë në planifikimin dhe menaxhimin e kontratave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471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q-AL" sz="1600" b="1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Fillimi i punës nga furnizuesi para se të bëhet kontrata ose te lëshohet</a:t>
                      </a:r>
                      <a:endParaRPr lang="sq-AL" sz="1600" b="1" noProof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600" b="1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letra e pranimit</a:t>
                      </a:r>
                      <a:endParaRPr lang="sq-AL" sz="1600" b="1" noProof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6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Përgjegjësia potenciale për të paguar për punë të paautorizuar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6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Mundësia e veprimit ligjor për shkelje të perceptuar të kontratës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6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Konfirmoni pranimin verbal të kontratës me këshilla me shkrim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6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Pranoni të gjitha kontratat me shkrim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6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Sigurohuni që miratimet të pranohen para se të filloni punën 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01250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7200" y="533400"/>
            <a:ext cx="311014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sq-AL" sz="2400" b="1" dirty="0"/>
              <a:t>Përcaktimi I rrezikut</a:t>
            </a:r>
          </a:p>
        </p:txBody>
      </p:sp>
      <p:sp>
        <p:nvSpPr>
          <p:cNvPr id="3" name="Rectangle 2"/>
          <p:cNvSpPr/>
          <p:nvPr/>
        </p:nvSpPr>
        <p:spPr>
          <a:xfrm>
            <a:off x="179512" y="1052736"/>
            <a:ext cx="878497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q-AL" dirty="0">
                <a:ea typeface="Verdana" panose="020B0604030504040204" pitchFamily="34" charset="0"/>
                <a:cs typeface="Verdana" panose="020B0604030504040204" pitchFamily="34" charset="0"/>
              </a:rPr>
              <a:t>Përderisa shumica e njerëzve kanë një ide të mirë për mënyrën se si termat e rrezikut, pasiguria dhe mundësia janë të lidhura në jetën e tyre të përditshme, ekziston një gamë e gjerë e përkufizimeve gjate studimit te rrezikut në kuadër të inxhinierisë dhe të financave.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1976674"/>
              </p:ext>
            </p:extLst>
          </p:nvPr>
        </p:nvGraphicFramePr>
        <p:xfrm>
          <a:off x="228600" y="2276872"/>
          <a:ext cx="8735888" cy="4450080"/>
        </p:xfrm>
        <a:graphic>
          <a:graphicData uri="http://schemas.openxmlformats.org/drawingml/2006/table">
            <a:tbl>
              <a:tblPr firstRow="1" firstCol="1" bandRow="1">
                <a:tableStyleId>{69012ECD-51FC-41F1-AA8D-1B2483CD663E}</a:tableStyleId>
              </a:tblPr>
              <a:tblGrid>
                <a:gridCol w="23271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087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sq-AL" sz="16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Referenca</a:t>
                      </a:r>
                      <a:endParaRPr lang="sq-AL" sz="1600" noProof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sq-AL" sz="1600" noProof="0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Përcaktimi</a:t>
                      </a:r>
                      <a:r>
                        <a:rPr lang="sq-AL" sz="1600" baseline="0" noProof="0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endParaRPr lang="sq-AL" sz="1600" noProof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PMI (2004)</a:t>
                      </a:r>
                      <a:endParaRPr lang="el-GR" sz="1600" dirty="0">
                        <a:solidFill>
                          <a:srgbClr val="FF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sq-AL" sz="1600" noProof="0" dirty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Rreziku është një ngjarje apo gjendje e pasigurt që nëse ndodh, ka një efekt pozitiv ose negativ në objektin e një projekti.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26820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ISO 31000:2009</a:t>
                      </a:r>
                      <a:endParaRPr lang="el-GR" sz="16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q-AL" sz="16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Efekti i pasigurisë në objektiva</a:t>
                      </a:r>
                      <a:r>
                        <a:rPr lang="en-US" sz="16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:</a:t>
                      </a:r>
                      <a:endParaRPr lang="el-GR" sz="16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pPr marL="450850" indent="-2857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6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Një efekt është një devijim nga pritjet, pozitive ose</a:t>
                      </a:r>
                      <a:r>
                        <a:rPr lang="en-US" sz="16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sq-AL" sz="16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negative.</a:t>
                      </a:r>
                    </a:p>
                    <a:p>
                      <a:pPr marL="450850" indent="-2857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6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Objektivat mund të kenë aspekte të ndryshme dhe mund të aplikohen në nivele të ndryshme. 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Jaafari</a:t>
                      </a:r>
                      <a:r>
                        <a:rPr lang="en-US" sz="16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(2001)</a:t>
                      </a:r>
                      <a:endParaRPr lang="el-GR" sz="16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sq-AL" sz="16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Rreziku përcaktohet si ekspozimi ndaj humbjes / përfitimit, ose probabiliteti i shfaqjes së humbjes / fitimit shumëzuar me madhësinë e tij përkatëse.</a:t>
                      </a:r>
                      <a:endParaRPr lang="sq-AL" sz="1600" noProof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Alessandri</a:t>
                      </a:r>
                      <a:r>
                        <a:rPr lang="en-US" sz="16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et al. (2004)</a:t>
                      </a:r>
                      <a:endParaRPr lang="el-GR" sz="16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sq-AL" sz="16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Rreziku përfaqëson shpërndarjen e probabilitetit të pasojave për secilën alternativë. </a:t>
                      </a:r>
                      <a:endParaRPr lang="sq-AL" sz="1600" noProof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Holton (2004)</a:t>
                      </a:r>
                      <a:endParaRPr lang="el-GR" sz="16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sq-AL" sz="16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Rreziku është ekspozimi ndaj një propozimi të së cilës është i pasigurt.</a:t>
                      </a:r>
                      <a:endParaRPr lang="sq-AL" sz="1600" noProof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3191039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75048" y="476672"/>
            <a:ext cx="835292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sq-AL" sz="2400" b="1" dirty="0"/>
              <a:t>Rreziqet në menaxhimin e kontratave (</a:t>
            </a:r>
            <a:r>
              <a:rPr lang="en-US" sz="2400" b="1" dirty="0"/>
              <a:t>4</a:t>
            </a:r>
            <a:r>
              <a:rPr lang="sq-AL" sz="2400" b="1" dirty="0"/>
              <a:t> nga 6)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1394993"/>
              </p:ext>
            </p:extLst>
          </p:nvPr>
        </p:nvGraphicFramePr>
        <p:xfrm>
          <a:off x="323528" y="1052736"/>
          <a:ext cx="8640000" cy="43891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2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6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5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800" kern="1200" noProof="0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Rreziku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800" kern="1200" noProof="0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Pasojat e mundshme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800" noProof="0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Veprimi</a:t>
                      </a:r>
                      <a:endParaRPr lang="sq-AL" sz="1800" noProof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471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800" b="1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Rritja e paautorizuar e fushëveprimit të punës</a:t>
                      </a:r>
                      <a:endParaRPr lang="sq-AL" sz="1800" b="1" noProof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Rritjet e paparashikuara të kostos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Kontestet e kontratës 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Sigurohuni që të gjitha ndryshimet e kontratës të jepen me shkrim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Regjistro të gjitha diskutimet dhe negociatat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Konfirmo udhëzimet me shkrim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083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800" b="1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Humbja e pronës intelektuale</a:t>
                      </a:r>
                      <a:endParaRPr lang="sq-AL" sz="1800" b="1" noProof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Humbja e mundësisë tregtare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Mbështetje e pajustifikuar në furnizuesin për mbështetje të produktit 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Sigurohuni që klauzolat e përshtatshme janë të përfshira në kontratë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94377740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75048" y="476672"/>
            <a:ext cx="835292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sq-AL" sz="2400" b="1" dirty="0"/>
              <a:t>Rreziqet në menaxhimin e kontratave (5 nga 6)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9261045"/>
              </p:ext>
            </p:extLst>
          </p:nvPr>
        </p:nvGraphicFramePr>
        <p:xfrm>
          <a:off x="323528" y="1052736"/>
          <a:ext cx="8640000" cy="52120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2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6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5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800" kern="1200" noProof="0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Rreziku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800" kern="1200" noProof="0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Pasojat e mundshme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800" noProof="0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Veprimi</a:t>
                      </a:r>
                      <a:endParaRPr lang="sq-AL" sz="1800" noProof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471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800" b="1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Mosrespektimi i detyrimeve të palëve të treta (p.sh. honorarët ose sigurimi i pronës së palës së tretë)</a:t>
                      </a:r>
                      <a:endParaRPr lang="sq-AL" sz="1800" b="1" noProof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Veprim ligjor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Dëmtimi i reputacionit profesional të agjencisë 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Kontrolloni që të gjitha detyrimet janë të mbuluara në kontratë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Pajtohuni për përgjegjësitë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Zbatimi i standardeve dhe programeve të përshtatshme të sigurisë 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554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800" b="1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Humbja ose dëmtimi i mallrave në transit</a:t>
                      </a:r>
                      <a:endParaRPr lang="sq-AL" sz="1800" b="1" noProof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Vonesa në dorëzim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kohë joproduktive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Mosmarrëveshjet e përgjegjësisë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Përfshini udhëzimet e duhura të paketimit në specifikim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Pajtohuni për mbulimin e sigurimit për furnizuesin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Pranoni dorëzimin vetëm pas inspektimit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Keni te ditur kur titulli i mallrave transferohet tek blerësi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31563412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75048" y="476672"/>
            <a:ext cx="835292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sq-AL" sz="2400" b="1" dirty="0"/>
              <a:t>Rreziqet në menaxhimin e kontratave (6 nga 6)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5163358"/>
              </p:ext>
            </p:extLst>
          </p:nvPr>
        </p:nvGraphicFramePr>
        <p:xfrm>
          <a:off x="323528" y="1052736"/>
          <a:ext cx="8640000" cy="26517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2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6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5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800" kern="1200" noProof="0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Rreziku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800" kern="1200" noProof="0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Pasojat e mundshme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800" noProof="0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Veprimi</a:t>
                      </a:r>
                      <a:endParaRPr lang="sq-AL" sz="1800" noProof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86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800" b="1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Personeli kryesor nuk është në dispozicion</a:t>
                      </a:r>
                      <a:endParaRPr lang="sq-AL" sz="1800" b="1" noProof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Progresi në projekt është ndërprerë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Më pak ekspertizë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Mos arritja e vlerës për para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Përfshirja e kërkesave në specifikimet / TR dhe sigurimi i pajtueshmërisë në negociatat pas tenderimit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Njihe tregun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Prano rreziqe dhe menaxho vonesat e mundshme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08175137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5867400" y="3657600"/>
            <a:ext cx="280828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b="1" dirty="0">
                <a:solidFill>
                  <a:schemeClr val="bg1"/>
                </a:solidFill>
              </a:rPr>
              <a:t>     </a:t>
            </a:r>
            <a:endParaRPr lang="el-GR" altLang="en-US" b="1" dirty="0">
              <a:solidFill>
                <a:schemeClr val="bg1"/>
              </a:solidFill>
            </a:endParaRPr>
          </a:p>
        </p:txBody>
      </p:sp>
      <p:sp>
        <p:nvSpPr>
          <p:cNvPr id="9" name="Rectangle 12"/>
          <p:cNvSpPr>
            <a:spLocks noChangeArrowheads="1"/>
          </p:cNvSpPr>
          <p:nvPr/>
        </p:nvSpPr>
        <p:spPr bwMode="auto">
          <a:xfrm>
            <a:off x="2734644" y="2492375"/>
            <a:ext cx="131318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en-US" altLang="en-US" sz="3200" b="1" dirty="0">
                <a:solidFill>
                  <a:srgbClr val="FFFFFF"/>
                </a:solidFill>
              </a:rPr>
              <a:t>       </a:t>
            </a:r>
          </a:p>
          <a:p>
            <a:pPr eaLnBrk="1" hangingPunct="1"/>
            <a:r>
              <a:rPr lang="en-US" altLang="en-US" sz="3200" b="1" dirty="0">
                <a:solidFill>
                  <a:srgbClr val="FFFFFF"/>
                </a:solidFill>
              </a:rPr>
              <a:t>        </a:t>
            </a:r>
            <a:endParaRPr lang="el-GR" altLang="en-US" sz="3200" b="1" dirty="0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28600" y="2338486"/>
            <a:ext cx="79248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eaLnBrk="1" hangingPunct="1"/>
            <a:r>
              <a:rPr lang="en-US" altLang="en-US" sz="2800" b="1" dirty="0">
                <a:solidFill>
                  <a:schemeClr val="bg1"/>
                </a:solidFill>
                <a:cs typeface="Arial" charset="0"/>
              </a:rPr>
              <a:t> </a:t>
            </a:r>
            <a:r>
              <a:rPr lang="sq-AL" altLang="en-US" sz="2800" b="1" dirty="0">
                <a:cs typeface="Arial" charset="0"/>
              </a:rPr>
              <a:t>Rreziqet në përzgjedhjen e procedurave të zgjidhjes së kontesteve të kontratës</a:t>
            </a:r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70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34820" y="990600"/>
            <a:ext cx="86784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algn="just" eaLnBrk="1" hangingPunct="1">
              <a:spcBef>
                <a:spcPct val="25000"/>
              </a:spcBef>
              <a:buFont typeface="Wingdings" pitchFamily="2" charset="2"/>
              <a:buNone/>
            </a:pPr>
            <a:r>
              <a:rPr lang="sq-AL" altLang="el-GR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Gjatë zbatimit të kontratës nuk mund të përjashtohet mundësia e mosmarrëveshjeve ndërmjet Autoritetit Kontraktues dhe Kontraktuesit.</a:t>
            </a:r>
          </a:p>
        </p:txBody>
      </p:sp>
      <p:sp>
        <p:nvSpPr>
          <p:cNvPr id="387076" name="Text Box 4"/>
          <p:cNvSpPr txBox="1">
            <a:spLocks noChangeArrowheads="1"/>
          </p:cNvSpPr>
          <p:nvPr/>
        </p:nvSpPr>
        <p:spPr bwMode="auto">
          <a:xfrm>
            <a:off x="392392" y="2514600"/>
            <a:ext cx="8363272" cy="2308324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268288" indent="-268288"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sq-AL" altLang="el-GR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Në kontratën e nënshkruar ndërmjet Autoritetit Kontraktues dhe Kontraktuesit është e rëndësishme të përfshihen dispozitat:</a:t>
            </a:r>
          </a:p>
          <a:p>
            <a:pPr eaLnBrk="1" hangingPunct="1">
              <a:spcBef>
                <a:spcPct val="50000"/>
              </a:spcBef>
              <a:buClrTx/>
              <a:buSzTx/>
            </a:pPr>
            <a:r>
              <a:rPr lang="sq-AL" altLang="el-GR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Nga njëra anë për të kultivuar dhe mbajtur një marrëdhënie të mirë ndërmjet Autoritetit Kontraktues dhe Kontraktuesit, dhe</a:t>
            </a:r>
          </a:p>
          <a:p>
            <a:pPr eaLnBrk="1" hangingPunct="1">
              <a:spcBef>
                <a:spcPct val="50000"/>
              </a:spcBef>
              <a:buClrTx/>
              <a:buSzTx/>
            </a:pPr>
            <a:r>
              <a:rPr lang="sq-AL" altLang="el-GR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Nga ana tjetër për të zgjidhur çdo mosmarrëveshje që mund të lindin, së bashku me procedurat përkatëse që duhet të respektohen, si dhe </a:t>
            </a:r>
            <a:r>
              <a:rPr lang="sq-AL" altLang="el-GR" sz="1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eskalimin</a:t>
            </a:r>
            <a:r>
              <a:rPr lang="sq-AL" altLang="el-GR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e tyre. </a:t>
            </a:r>
          </a:p>
        </p:txBody>
      </p:sp>
      <p:grpSp>
        <p:nvGrpSpPr>
          <p:cNvPr id="2" name="Group 2"/>
          <p:cNvGrpSpPr/>
          <p:nvPr/>
        </p:nvGrpSpPr>
        <p:grpSpPr>
          <a:xfrm>
            <a:off x="3709932" y="1700808"/>
            <a:ext cx="1728192" cy="685800"/>
            <a:chOff x="3203848" y="1772816"/>
            <a:chExt cx="1728192" cy="685800"/>
          </a:xfrm>
        </p:grpSpPr>
        <p:sp>
          <p:nvSpPr>
            <p:cNvPr id="64529" name="AutoShape 15"/>
            <p:cNvSpPr>
              <a:spLocks noChangeArrowheads="1"/>
            </p:cNvSpPr>
            <p:nvPr/>
          </p:nvSpPr>
          <p:spPr bwMode="auto">
            <a:xfrm>
              <a:off x="3203848" y="1772816"/>
              <a:ext cx="1728192" cy="685800"/>
            </a:xfrm>
            <a:prstGeom prst="downArrow">
              <a:avLst>
                <a:gd name="adj1" fmla="val 50000"/>
                <a:gd name="adj2" fmla="val 25000"/>
              </a:avLst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eaVert" wrap="none" anchor="ctr"/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¨"/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n"/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¨"/>
                <a:defRPr sz="1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12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12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12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12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12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l-GR" sz="1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64530" name="Rectangle 16"/>
            <p:cNvSpPr>
              <a:spLocks noChangeArrowheads="1"/>
            </p:cNvSpPr>
            <p:nvPr/>
          </p:nvSpPr>
          <p:spPr bwMode="auto">
            <a:xfrm>
              <a:off x="3380116" y="1792551"/>
              <a:ext cx="1295400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bg2"/>
                </a:buClr>
                <a:buSzPct val="75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¨"/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itchFamily="2" charset="2"/>
                <a:buChar char="n"/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¨"/>
                <a:defRPr sz="1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bg2"/>
                </a:buClr>
                <a:buFont typeface="Wingdings" pitchFamily="2" charset="2"/>
                <a:buChar char="§"/>
                <a:defRPr sz="12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12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12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12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Font typeface="Wingdings" pitchFamily="2" charset="2"/>
                <a:buChar char="§"/>
                <a:defRPr sz="12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sq-AL" altLang="el-GR" sz="18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Kjo është pse</a:t>
              </a:r>
            </a:p>
          </p:txBody>
        </p:sp>
      </p:grpSp>
      <p:sp>
        <p:nvSpPr>
          <p:cNvPr id="387089" name="Text Box 17"/>
          <p:cNvSpPr txBox="1">
            <a:spLocks noChangeArrowheads="1"/>
          </p:cNvSpPr>
          <p:nvPr/>
        </p:nvSpPr>
        <p:spPr bwMode="auto">
          <a:xfrm>
            <a:off x="533400" y="4910673"/>
            <a:ext cx="3443064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sq-AL" altLang="el-GR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Metodat e zgjidhjes së mosmarrëveshjeve mund të klasifikohen në bazë të dy parametrave</a:t>
            </a:r>
          </a:p>
        </p:txBody>
      </p:sp>
      <p:sp>
        <p:nvSpPr>
          <p:cNvPr id="387090" name="Text Box 18"/>
          <p:cNvSpPr txBox="1">
            <a:spLocks noChangeArrowheads="1"/>
          </p:cNvSpPr>
          <p:nvPr/>
        </p:nvSpPr>
        <p:spPr bwMode="auto">
          <a:xfrm>
            <a:off x="4419600" y="4653136"/>
            <a:ext cx="3505200" cy="646331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sq-AL" altLang="el-GR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Shkalla e përfshirjes së palëve në vendim</a:t>
            </a:r>
          </a:p>
        </p:txBody>
      </p:sp>
      <p:sp>
        <p:nvSpPr>
          <p:cNvPr id="387091" name="Text Box 19"/>
          <p:cNvSpPr txBox="1">
            <a:spLocks noChangeArrowheads="1"/>
          </p:cNvSpPr>
          <p:nvPr/>
        </p:nvSpPr>
        <p:spPr bwMode="auto">
          <a:xfrm>
            <a:off x="4419600" y="5661248"/>
            <a:ext cx="3505200" cy="376238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sq-AL" altLang="el-GR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Shkalla e formalitetit</a:t>
            </a:r>
          </a:p>
        </p:txBody>
      </p:sp>
      <p:sp>
        <p:nvSpPr>
          <p:cNvPr id="387092" name="AutoShape 20"/>
          <p:cNvSpPr>
            <a:spLocks/>
          </p:cNvSpPr>
          <p:nvPr/>
        </p:nvSpPr>
        <p:spPr bwMode="auto">
          <a:xfrm>
            <a:off x="4066592" y="4770784"/>
            <a:ext cx="262880" cy="1224000"/>
          </a:xfrm>
          <a:prstGeom prst="leftBrace">
            <a:avLst>
              <a:gd name="adj1" fmla="val 15476"/>
              <a:gd name="adj2" fmla="val 50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l-GR" altLang="el-GR" sz="180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07032" y="480664"/>
            <a:ext cx="336662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sq-AL" sz="2400" b="1" dirty="0"/>
              <a:t>Zgjidhja e kontesteve</a:t>
            </a:r>
          </a:p>
        </p:txBody>
      </p:sp>
    </p:spTree>
    <p:extLst>
      <p:ext uri="{BB962C8B-B14F-4D97-AF65-F5344CB8AC3E}">
        <p14:creationId xmlns:p14="http://schemas.microsoft.com/office/powerpoint/2010/main" val="2129933202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07032" y="480664"/>
            <a:ext cx="805380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sq-AL" sz="2400" b="1" dirty="0"/>
              <a:t>Metodat alternative të zgjidhjes së mosmarrëveshjeve</a:t>
            </a:r>
          </a:p>
        </p:txBody>
      </p:sp>
      <p:grpSp>
        <p:nvGrpSpPr>
          <p:cNvPr id="3" name="Group 4"/>
          <p:cNvGrpSpPr/>
          <p:nvPr/>
        </p:nvGrpSpPr>
        <p:grpSpPr>
          <a:xfrm>
            <a:off x="337495" y="1058484"/>
            <a:ext cx="8482723" cy="1744556"/>
            <a:chOff x="337495" y="1058484"/>
            <a:chExt cx="8482723" cy="1744556"/>
          </a:xfrm>
        </p:grpSpPr>
        <p:grpSp>
          <p:nvGrpSpPr>
            <p:cNvPr id="5" name="Group 2"/>
            <p:cNvGrpSpPr/>
            <p:nvPr/>
          </p:nvGrpSpPr>
          <p:grpSpPr>
            <a:xfrm>
              <a:off x="827584" y="1749209"/>
              <a:ext cx="7776864" cy="360040"/>
              <a:chOff x="827584" y="1749209"/>
              <a:chExt cx="7776864" cy="360040"/>
            </a:xfrm>
          </p:grpSpPr>
          <p:cxnSp>
            <p:nvCxnSpPr>
              <p:cNvPr id="4" name="Straight Arrow Connector 3"/>
              <p:cNvCxnSpPr/>
              <p:nvPr/>
            </p:nvCxnSpPr>
            <p:spPr>
              <a:xfrm>
                <a:off x="827584" y="1929229"/>
                <a:ext cx="7776864" cy="0"/>
              </a:xfrm>
              <a:prstGeom prst="straightConnector1">
                <a:avLst/>
              </a:prstGeom>
              <a:ln w="50800">
                <a:solidFill>
                  <a:schemeClr val="tx1"/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" name="Straight Connector 6"/>
              <p:cNvCxnSpPr/>
              <p:nvPr/>
            </p:nvCxnSpPr>
            <p:spPr>
              <a:xfrm flipH="1">
                <a:off x="2598981" y="1749209"/>
                <a:ext cx="0" cy="36004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Straight Connector 7"/>
              <p:cNvCxnSpPr/>
              <p:nvPr/>
            </p:nvCxnSpPr>
            <p:spPr>
              <a:xfrm flipH="1">
                <a:off x="4010338" y="1749209"/>
                <a:ext cx="0" cy="36004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Straight Connector 8"/>
              <p:cNvCxnSpPr/>
              <p:nvPr/>
            </p:nvCxnSpPr>
            <p:spPr>
              <a:xfrm flipH="1">
                <a:off x="5421695" y="1749209"/>
                <a:ext cx="0" cy="36004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Straight Connector 9"/>
              <p:cNvCxnSpPr/>
              <p:nvPr/>
            </p:nvCxnSpPr>
            <p:spPr>
              <a:xfrm flipH="1">
                <a:off x="6833052" y="1749209"/>
                <a:ext cx="0" cy="36004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"/>
              <p:cNvCxnSpPr/>
              <p:nvPr/>
            </p:nvCxnSpPr>
            <p:spPr>
              <a:xfrm flipH="1">
                <a:off x="8244408" y="1749209"/>
                <a:ext cx="0" cy="36004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7" name="Rectangle 16"/>
            <p:cNvSpPr/>
            <p:nvPr/>
          </p:nvSpPr>
          <p:spPr>
            <a:xfrm>
              <a:off x="3174911" y="2156709"/>
              <a:ext cx="1137097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sq-AL" b="1" dirty="0">
                  <a:solidFill>
                    <a:srgbClr val="1B1B1B"/>
                  </a:solidFill>
                  <a:ea typeface="Verdana" panose="020B0604030504040204" pitchFamily="34" charset="0"/>
                  <a:cs typeface="Verdana" panose="020B0604030504040204" pitchFamily="34" charset="0"/>
                </a:rPr>
                <a:t>Pajtim</a:t>
              </a: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7545510" y="1335483"/>
              <a:ext cx="1274708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sq-AL" b="1" dirty="0">
                  <a:ea typeface="Verdana" panose="020B0604030504040204" pitchFamily="34" charset="0"/>
                  <a:cs typeface="Verdana" panose="020B0604030504040204" pitchFamily="34" charset="0"/>
                </a:rPr>
                <a:t>Çështje </a:t>
              </a:r>
            </a:p>
            <a:p>
              <a:r>
                <a:rPr lang="sq-AL" b="1" dirty="0">
                  <a:ea typeface="Verdana" panose="020B0604030504040204" pitchFamily="34" charset="0"/>
                  <a:cs typeface="Verdana" panose="020B0604030504040204" pitchFamily="34" charset="0"/>
                </a:rPr>
                <a:t>gjyqësore</a:t>
              </a: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6038893" y="2156709"/>
              <a:ext cx="119776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sq-AL" b="1" dirty="0">
                  <a:ea typeface="Verdana" panose="020B0604030504040204" pitchFamily="34" charset="0"/>
                  <a:cs typeface="Verdana" panose="020B0604030504040204" pitchFamily="34" charset="0"/>
                </a:rPr>
                <a:t>Arbitrazh</a:t>
              </a: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1871392" y="1335483"/>
              <a:ext cx="1710725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sq-AL" b="1" dirty="0">
                  <a:ea typeface="Verdana" panose="020B0604030504040204" pitchFamily="34" charset="0"/>
                  <a:cs typeface="Verdana" panose="020B0604030504040204" pitchFamily="34" charset="0"/>
                </a:rPr>
                <a:t>Ndërmjetësim</a:t>
              </a:r>
            </a:p>
          </p:txBody>
        </p:sp>
        <p:sp>
          <p:nvSpPr>
            <p:cNvPr id="26" name="Rectangle 25"/>
            <p:cNvSpPr/>
            <p:nvPr/>
          </p:nvSpPr>
          <p:spPr>
            <a:xfrm>
              <a:off x="337495" y="2156709"/>
              <a:ext cx="1679491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sq-AL" b="1" dirty="0">
                  <a:ea typeface="Verdana" panose="020B0604030504040204" pitchFamily="34" charset="0"/>
                  <a:cs typeface="Verdana" panose="020B0604030504040204" pitchFamily="34" charset="0"/>
                </a:rPr>
                <a:t>Zgjidhja miqësore</a:t>
              </a:r>
            </a:p>
          </p:txBody>
        </p:sp>
        <p:sp>
          <p:nvSpPr>
            <p:cNvPr id="27" name="Rectangle 26"/>
            <p:cNvSpPr/>
            <p:nvPr/>
          </p:nvSpPr>
          <p:spPr>
            <a:xfrm>
              <a:off x="4642235" y="1058484"/>
              <a:ext cx="1575792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sq-AL" b="1" dirty="0">
                  <a:ea typeface="Verdana" panose="020B0604030504040204" pitchFamily="34" charset="0"/>
                  <a:cs typeface="Verdana" panose="020B0604030504040204" pitchFamily="34" charset="0"/>
                </a:rPr>
                <a:t>Vlerësimi neutral</a:t>
              </a:r>
            </a:p>
          </p:txBody>
        </p:sp>
      </p:grpSp>
      <p:grpSp>
        <p:nvGrpSpPr>
          <p:cNvPr id="6" name="Group 36"/>
          <p:cNvGrpSpPr/>
          <p:nvPr/>
        </p:nvGrpSpPr>
        <p:grpSpPr>
          <a:xfrm>
            <a:off x="179512" y="3048204"/>
            <a:ext cx="8844033" cy="498308"/>
            <a:chOff x="179512" y="3506756"/>
            <a:chExt cx="8844033" cy="498308"/>
          </a:xfrm>
        </p:grpSpPr>
        <p:cxnSp>
          <p:nvCxnSpPr>
            <p:cNvPr id="13" name="Straight Arrow Connector 12"/>
            <p:cNvCxnSpPr/>
            <p:nvPr/>
          </p:nvCxnSpPr>
          <p:spPr>
            <a:xfrm>
              <a:off x="827584" y="4005064"/>
              <a:ext cx="7776864" cy="0"/>
            </a:xfrm>
            <a:prstGeom prst="straightConnector1">
              <a:avLst/>
            </a:prstGeom>
            <a:ln w="50800">
              <a:solidFill>
                <a:schemeClr val="tx1"/>
              </a:solidFill>
              <a:prstDash val="sysDash"/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Rectangle 28"/>
            <p:cNvSpPr/>
            <p:nvPr/>
          </p:nvSpPr>
          <p:spPr>
            <a:xfrm>
              <a:off x="179512" y="3506756"/>
              <a:ext cx="147989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sq-AL" b="1" dirty="0">
                  <a:solidFill>
                    <a:srgbClr val="1B1B1B"/>
                  </a:solidFill>
                  <a:ea typeface="Verdana" panose="020B0604030504040204" pitchFamily="34" charset="0"/>
                  <a:cs typeface="Verdana" panose="020B0604030504040204" pitchFamily="34" charset="0"/>
                </a:rPr>
                <a:t>JOFORMAL</a:t>
              </a:r>
            </a:p>
          </p:txBody>
        </p:sp>
        <p:sp>
          <p:nvSpPr>
            <p:cNvPr id="33" name="Rectangle 32"/>
            <p:cNvSpPr/>
            <p:nvPr/>
          </p:nvSpPr>
          <p:spPr>
            <a:xfrm>
              <a:off x="3295914" y="3506756"/>
              <a:ext cx="259558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sq-AL" dirty="0">
                  <a:ea typeface="Verdana" panose="020B0604030504040204" pitchFamily="34" charset="0"/>
                  <a:cs typeface="Verdana" panose="020B0604030504040204" pitchFamily="34" charset="0"/>
                </a:rPr>
                <a:t>Formaliteti i procedurës</a:t>
              </a:r>
            </a:p>
          </p:txBody>
        </p:sp>
        <p:sp>
          <p:nvSpPr>
            <p:cNvPr id="34" name="Rectangle 33"/>
            <p:cNvSpPr/>
            <p:nvPr/>
          </p:nvSpPr>
          <p:spPr>
            <a:xfrm>
              <a:off x="7851429" y="3506756"/>
              <a:ext cx="117211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b="1" dirty="0">
                  <a:ea typeface="Verdana" panose="020B0604030504040204" pitchFamily="34" charset="0"/>
                  <a:cs typeface="Verdana" panose="020B0604030504040204" pitchFamily="34" charset="0"/>
                </a:rPr>
                <a:t>FORMAL</a:t>
              </a:r>
            </a:p>
          </p:txBody>
        </p:sp>
      </p:grpSp>
      <p:grpSp>
        <p:nvGrpSpPr>
          <p:cNvPr id="12" name="Group 37"/>
          <p:cNvGrpSpPr/>
          <p:nvPr/>
        </p:nvGrpSpPr>
        <p:grpSpPr>
          <a:xfrm>
            <a:off x="395536" y="4010812"/>
            <a:ext cx="8478127" cy="504056"/>
            <a:chOff x="395536" y="4653136"/>
            <a:chExt cx="8478127" cy="504056"/>
          </a:xfrm>
        </p:grpSpPr>
        <p:cxnSp>
          <p:nvCxnSpPr>
            <p:cNvPr id="14" name="Straight Arrow Connector 13"/>
            <p:cNvCxnSpPr/>
            <p:nvPr/>
          </p:nvCxnSpPr>
          <p:spPr>
            <a:xfrm>
              <a:off x="827584" y="5157192"/>
              <a:ext cx="7776864" cy="0"/>
            </a:xfrm>
            <a:prstGeom prst="straightConnector1">
              <a:avLst/>
            </a:prstGeom>
            <a:ln w="50800">
              <a:solidFill>
                <a:schemeClr val="tx1"/>
              </a:solidFill>
              <a:prstDash val="sysDash"/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Rectangle 31"/>
            <p:cNvSpPr/>
            <p:nvPr/>
          </p:nvSpPr>
          <p:spPr>
            <a:xfrm>
              <a:off x="8086268" y="4653136"/>
              <a:ext cx="787395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sq-AL" b="1" dirty="0">
                  <a:solidFill>
                    <a:srgbClr val="1B1B1B"/>
                  </a:solidFill>
                  <a:ea typeface="Verdana" panose="020B0604030504040204" pitchFamily="34" charset="0"/>
                  <a:cs typeface="Verdana" panose="020B0604030504040204" pitchFamily="34" charset="0"/>
                </a:rPr>
                <a:t>ULET</a:t>
              </a:r>
            </a:p>
          </p:txBody>
        </p:sp>
        <p:sp>
          <p:nvSpPr>
            <p:cNvPr id="35" name="Rectangle 34"/>
            <p:cNvSpPr/>
            <p:nvPr/>
          </p:nvSpPr>
          <p:spPr>
            <a:xfrm>
              <a:off x="1801901" y="4653136"/>
              <a:ext cx="444224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sq-AL" dirty="0">
                  <a:ea typeface="Verdana" panose="020B0604030504040204" pitchFamily="34" charset="0"/>
                  <a:cs typeface="Verdana" panose="020B0604030504040204" pitchFamily="34" charset="0"/>
                </a:rPr>
                <a:t>Shkalla e përfshirjes së palëve në vendim</a:t>
              </a:r>
            </a:p>
          </p:txBody>
        </p:sp>
        <p:sp>
          <p:nvSpPr>
            <p:cNvPr id="36" name="Rectangle 35"/>
            <p:cNvSpPr/>
            <p:nvPr/>
          </p:nvSpPr>
          <p:spPr>
            <a:xfrm>
              <a:off x="395536" y="4653136"/>
              <a:ext cx="954107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sq-AL" b="1" dirty="0">
                  <a:solidFill>
                    <a:srgbClr val="1B1B1B"/>
                  </a:solidFill>
                  <a:ea typeface="Verdana" panose="020B0604030504040204" pitchFamily="34" charset="0"/>
                  <a:cs typeface="Verdana" panose="020B0604030504040204" pitchFamily="34" charset="0"/>
                </a:rPr>
                <a:t>LARTE</a:t>
              </a:r>
            </a:p>
          </p:txBody>
        </p:sp>
      </p:grpSp>
      <p:sp>
        <p:nvSpPr>
          <p:cNvPr id="39" name="Rectangle 38"/>
          <p:cNvSpPr/>
          <p:nvPr/>
        </p:nvSpPr>
        <p:spPr>
          <a:xfrm>
            <a:off x="209441" y="4964974"/>
            <a:ext cx="4140000" cy="1200329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285750" indent="-285750">
              <a:buClr>
                <a:schemeClr val="bg2"/>
              </a:buClr>
              <a:buSzPct val="150000"/>
              <a:buFont typeface="Wingdings" panose="05000000000000000000" pitchFamily="2" charset="2"/>
              <a:buChar char="§"/>
            </a:pPr>
            <a:r>
              <a:rPr lang="sq-AL" dirty="0">
                <a:ea typeface="Verdana" panose="020B0604030504040204" pitchFamily="34" charset="0"/>
                <a:cs typeface="Verdana" panose="020B0604030504040204" pitchFamily="34" charset="0"/>
              </a:rPr>
              <a:t>Palët zgjidhin vetë mosmarrëveshjen</a:t>
            </a:r>
          </a:p>
          <a:p>
            <a:pPr marL="285750" indent="-285750">
              <a:buClr>
                <a:schemeClr val="bg2"/>
              </a:buClr>
              <a:buSzPct val="150000"/>
              <a:buFont typeface="Wingdings" panose="05000000000000000000" pitchFamily="2" charset="2"/>
              <a:buChar char="§"/>
            </a:pPr>
            <a:r>
              <a:rPr lang="sq-AL" dirty="0">
                <a:ea typeface="Verdana" panose="020B0604030504040204" pitchFamily="34" charset="0"/>
                <a:cs typeface="Verdana" panose="020B0604030504040204" pitchFamily="34" charset="0"/>
              </a:rPr>
              <a:t>Palët kanë kontroll të plotë mbi procedurën</a:t>
            </a:r>
          </a:p>
        </p:txBody>
      </p:sp>
      <p:sp>
        <p:nvSpPr>
          <p:cNvPr id="40" name="Rectangle 39"/>
          <p:cNvSpPr/>
          <p:nvPr/>
        </p:nvSpPr>
        <p:spPr>
          <a:xfrm>
            <a:off x="4801276" y="4964975"/>
            <a:ext cx="4140000" cy="1200329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285750" indent="-285750">
              <a:buClr>
                <a:schemeClr val="bg2"/>
              </a:buClr>
              <a:buSzPct val="150000"/>
              <a:buFont typeface="Wingdings" panose="05000000000000000000" pitchFamily="2" charset="2"/>
              <a:buChar char="§"/>
            </a:pPr>
            <a:r>
              <a:rPr lang="sq-AL" dirty="0">
                <a:ea typeface="Verdana" panose="020B0604030504040204" pitchFamily="34" charset="0"/>
                <a:cs typeface="Verdana" panose="020B0604030504040204" pitchFamily="34" charset="0"/>
              </a:rPr>
              <a:t>Mosmarrëveshja zgjidhet me vendim të marrë nga një palë e tretë</a:t>
            </a:r>
          </a:p>
          <a:p>
            <a:pPr marL="285750" indent="-285750">
              <a:buClr>
                <a:schemeClr val="bg2"/>
              </a:buClr>
              <a:buSzPct val="150000"/>
              <a:buFont typeface="Wingdings" panose="05000000000000000000" pitchFamily="2" charset="2"/>
              <a:buChar char="§"/>
            </a:pPr>
            <a:r>
              <a:rPr lang="sq-AL" dirty="0">
                <a:ea typeface="Verdana" panose="020B0604030504040204" pitchFamily="34" charset="0"/>
                <a:cs typeface="Verdana" panose="020B0604030504040204" pitchFamily="34" charset="0"/>
              </a:rPr>
              <a:t>Palët caktojnë kontroll mbi procedurën ndaj një pale të tretë</a:t>
            </a:r>
          </a:p>
        </p:txBody>
      </p:sp>
      <p:cxnSp>
        <p:nvCxnSpPr>
          <p:cNvPr id="30" name="Straight Connector 29"/>
          <p:cNvCxnSpPr/>
          <p:nvPr/>
        </p:nvCxnSpPr>
        <p:spPr>
          <a:xfrm flipH="1">
            <a:off x="1187624" y="1749209"/>
            <a:ext cx="0" cy="36004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58029317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07032" y="480664"/>
            <a:ext cx="744716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sq-AL" sz="2000" b="1" dirty="0"/>
              <a:t>METODAT ALTERNATIVE TË ZGJIDHJES SË KONTESTEVE </a:t>
            </a:r>
          </a:p>
        </p:txBody>
      </p:sp>
      <p:sp>
        <p:nvSpPr>
          <p:cNvPr id="5" name="Rectangle 4"/>
          <p:cNvSpPr/>
          <p:nvPr/>
        </p:nvSpPr>
        <p:spPr>
          <a:xfrm>
            <a:off x="442326" y="1412776"/>
            <a:ext cx="8378146" cy="20159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</a:pPr>
            <a:r>
              <a:rPr lang="sq-AL" sz="2000" dirty="0"/>
              <a:t>Në njërën ane, zgjidhja miqësore karakterizohet nga një klimë e bashkëpunimit, proceseve joformale dhe kontrollit të plotë të vendimit përfundimtar nga të dy palët.</a:t>
            </a:r>
          </a:p>
          <a:p>
            <a:pPr algn="just">
              <a:spcBef>
                <a:spcPts val="600"/>
              </a:spcBef>
            </a:pPr>
            <a:r>
              <a:rPr lang="sq-AL" sz="2000" dirty="0"/>
              <a:t>Në anën tjetër, arbitrazhi ose procesi gjyqësor janë procedurat standarde të kryera në klimë kundërshtare, duke përfshirë të tjerët në marrjen e vendimit përfundimtar dhe ky vendim është përfundimtar.</a:t>
            </a:r>
          </a:p>
        </p:txBody>
      </p:sp>
    </p:spTree>
    <p:extLst>
      <p:ext uri="{BB962C8B-B14F-4D97-AF65-F5344CB8AC3E}">
        <p14:creationId xmlns:p14="http://schemas.microsoft.com/office/powerpoint/2010/main" val="409362558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75048" y="476672"/>
            <a:ext cx="8352928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sq-AL" sz="2400" b="1" dirty="0"/>
              <a:t>Rreziqet në përzgjedhjen e procedurave të zgjidhjes së kontesteve të kontratës</a:t>
            </a:r>
            <a:endParaRPr lang="sq-AL" b="1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7362847"/>
              </p:ext>
            </p:extLst>
          </p:nvPr>
        </p:nvGraphicFramePr>
        <p:xfrm>
          <a:off x="457200" y="1474440"/>
          <a:ext cx="8506328" cy="41148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863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6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5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800" b="1" noProof="0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Rreziku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800" b="1" noProof="0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Pasojat e mundshme 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800" b="1" noProof="0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Veprimi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471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800" b="1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Marrëveshja miqësore nuk është përfundimtare</a:t>
                      </a:r>
                      <a:endParaRPr lang="sq-AL" sz="1800" b="1" noProof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Koha humbi pa zgjidhjen e çështjes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Nevojitet veprim ligjor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Ndërprerja e zbatimit të kontratës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Përgatitja e plotë e negociatave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Hartimi i propozimeve për zgjidhje alternative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Vendosni dhe respektoni afate specifike kohore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8606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800" b="1" kern="1200" noProof="0" dirty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Ndërmjetësimi, Pajtimi, Vlerësimi neutral në favor të </a:t>
                      </a:r>
                      <a:r>
                        <a:rPr lang="sq-AL" sz="1800" b="1" kern="1200" noProof="0" dirty="0" err="1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kontrak</a:t>
                      </a:r>
                      <a:r>
                        <a:rPr lang="en-US" sz="1800" b="1" kern="1200" noProof="0" dirty="0" err="1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tuesit</a:t>
                      </a:r>
                      <a:endParaRPr lang="sq-AL" sz="1800" b="1" kern="1200" noProof="0" dirty="0">
                        <a:solidFill>
                          <a:schemeClr val="dk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Ndryshimet dhe pretendimet e kontratës me kosto të lartë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85738" marR="0" lvl="0" indent="-18573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Përgatitja e plotë e procesit të zgjidhjes</a:t>
                      </a:r>
                    </a:p>
                    <a:p>
                      <a:pPr marL="185738" marR="0" lvl="0" indent="-18573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Zgjedhja e kujdesshme e ndërmjetësuesit / vlerësuesit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28268642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5867400" y="3657600"/>
            <a:ext cx="280828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b="1" dirty="0">
                <a:solidFill>
                  <a:schemeClr val="bg1"/>
                </a:solidFill>
              </a:rPr>
              <a:t>     </a:t>
            </a:r>
            <a:endParaRPr lang="el-GR" altLang="en-US" b="1" dirty="0">
              <a:solidFill>
                <a:schemeClr val="bg1"/>
              </a:solidFill>
            </a:endParaRPr>
          </a:p>
        </p:txBody>
      </p:sp>
      <p:sp>
        <p:nvSpPr>
          <p:cNvPr id="9" name="Rectangle 12"/>
          <p:cNvSpPr>
            <a:spLocks noChangeArrowheads="1"/>
          </p:cNvSpPr>
          <p:nvPr/>
        </p:nvSpPr>
        <p:spPr bwMode="auto">
          <a:xfrm>
            <a:off x="2734644" y="2492375"/>
            <a:ext cx="131318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en-US" altLang="en-US" sz="3200" b="1" dirty="0">
                <a:solidFill>
                  <a:srgbClr val="FFFFFF"/>
                </a:solidFill>
              </a:rPr>
              <a:t>       </a:t>
            </a:r>
          </a:p>
          <a:p>
            <a:pPr eaLnBrk="1" hangingPunct="1"/>
            <a:r>
              <a:rPr lang="en-US" altLang="en-US" sz="3200" b="1" dirty="0">
                <a:solidFill>
                  <a:srgbClr val="FFFFFF"/>
                </a:solidFill>
              </a:rPr>
              <a:t>        </a:t>
            </a:r>
            <a:endParaRPr lang="el-GR" altLang="en-US" sz="3200" b="1" dirty="0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723048" y="2667000"/>
            <a:ext cx="37445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sq-AL" altLang="en-US" sz="2800" b="1" dirty="0">
                <a:cs typeface="Arial" charset="0"/>
              </a:rPr>
              <a:t>Rreziqet e jashtme</a:t>
            </a:r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 idx="4294967295"/>
          </p:nvPr>
        </p:nvSpPr>
        <p:spPr>
          <a:xfrm>
            <a:off x="463996" y="476672"/>
            <a:ext cx="85725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sq-AL" altLang="el-GR" sz="2400" b="1" kern="1200" dirty="0">
                <a:latin typeface="Verdana" pitchFamily="34" charset="0"/>
                <a:ea typeface="+mn-ea"/>
                <a:cs typeface="+mn-cs"/>
              </a:rPr>
              <a:t>Rreziku i korrupsionit në procesin e prokurimit publik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4294967295"/>
          </p:nvPr>
        </p:nvSpPr>
        <p:spPr>
          <a:xfrm>
            <a:off x="277776" y="1610040"/>
            <a:ext cx="8486453" cy="3637919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sq-AL" altLang="el-GR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Rreziku i korrupsionit në procesin e prokurimit publik përkufizohet si mundësi që ngjarjet themelore në proces të lehtësojnë tendencat </a:t>
            </a:r>
            <a:r>
              <a:rPr lang="sq-AL" altLang="el-GR" sz="18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korruptive</a:t>
            </a:r>
            <a:r>
              <a:rPr lang="sq-AL" altLang="el-GR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të cilat do të ndikojnë negativisht në arritjen e objektivave të një prokurimi transparent dhe konkurrues</a:t>
            </a:r>
            <a:r>
              <a:rPr lang="en-US" altLang="el-GR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;</a:t>
            </a:r>
          </a:p>
          <a:p>
            <a:pPr marL="0" indent="0">
              <a:buNone/>
            </a:pPr>
            <a:endParaRPr lang="el-GR" altLang="el-GR" sz="1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sq-AL" altLang="el-GR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Faktorët kontribuues themelor që lehtëson tendencat dhe praktikat e korruptuara në prokurimet publike ndodhin gjatë gjithë fazave të ndryshme të procesit të prokurimit</a:t>
            </a:r>
            <a:r>
              <a:rPr lang="en-US" altLang="el-GR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;</a:t>
            </a:r>
          </a:p>
          <a:p>
            <a:pPr>
              <a:buFont typeface="Wingdings" panose="05000000000000000000" pitchFamily="2" charset="2"/>
              <a:buChar char="q"/>
            </a:pPr>
            <a:endParaRPr lang="en-US" altLang="el-GR" sz="1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sq-AL" altLang="el-GR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Mosrespektimi i rreptë i dispozitave të kornizës ligjore, përcaktimi i rregulloreve, udhëzimeve dhe direktivave në çdo hap në procesin e prokurimit është një tregues i korrupsionit në prokurim</a:t>
            </a:r>
            <a:r>
              <a:rPr lang="en-US" altLang="el-GR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  <a:endParaRPr lang="en-US" altLang="el-GR" sz="1800" b="1" dirty="0">
              <a:solidFill>
                <a:srgbClr val="FF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010400" y="6245225"/>
            <a:ext cx="2133600" cy="4762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420C443B-092B-4CD6-B71C-9B90D07A7746}" type="slidenum">
              <a:rPr lang="en-US" altLang="el-GR"/>
              <a:pPr eaLnBrk="1" hangingPunct="1"/>
              <a:t>69</a:t>
            </a:fld>
            <a:endParaRPr lang="en-US" altLang="el-GR"/>
          </a:p>
        </p:txBody>
      </p:sp>
    </p:spTree>
    <p:extLst>
      <p:ext uri="{BB962C8B-B14F-4D97-AF65-F5344CB8AC3E}">
        <p14:creationId xmlns:p14="http://schemas.microsoft.com/office/powerpoint/2010/main" val="2962276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80796" y="489924"/>
            <a:ext cx="339868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sq-AL" sz="2400" b="1" dirty="0"/>
              <a:t>Pasiguria dhe Rreziku</a:t>
            </a:r>
          </a:p>
        </p:txBody>
      </p:sp>
      <p:sp>
        <p:nvSpPr>
          <p:cNvPr id="3" name="Rectangle 2"/>
          <p:cNvSpPr/>
          <p:nvPr/>
        </p:nvSpPr>
        <p:spPr>
          <a:xfrm>
            <a:off x="179512" y="1124744"/>
            <a:ext cx="878497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q-AL" dirty="0">
                <a:ea typeface="Verdana" panose="020B0604030504040204" pitchFamily="34" charset="0"/>
                <a:cs typeface="Verdana" panose="020B0604030504040204" pitchFamily="34" charset="0"/>
              </a:rPr>
              <a:t>Opinionet në lidhje me ekuivalencën e pasigurisë dhe rrezikut ose varësisht nga varësia e tyre ndryshojnë. Megjithatë shumica pajtohen se rreziku dhe pasiguria janë dy koncepte të ndryshme që lidhen disi.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83568" y="2420888"/>
            <a:ext cx="756084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err="1"/>
              <a:t>Paqartësitë</a:t>
            </a:r>
            <a:r>
              <a:rPr lang="en-US" dirty="0"/>
              <a:t> </a:t>
            </a:r>
            <a:r>
              <a:rPr lang="en-US" dirty="0" err="1"/>
              <a:t>dhe</a:t>
            </a:r>
            <a:r>
              <a:rPr lang="en-US" dirty="0"/>
              <a:t> </a:t>
            </a:r>
            <a:r>
              <a:rPr lang="en-US" dirty="0" err="1"/>
              <a:t>rreziqet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42165" y="3152001"/>
            <a:ext cx="240322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sq-AL" dirty="0"/>
              <a:t>Pasiguria është rrezik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915816" y="3429000"/>
            <a:ext cx="532859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sq-AL" dirty="0">
                <a:solidFill>
                  <a:srgbClr val="FF0000"/>
                </a:solidFill>
              </a:rPr>
              <a:t>Pasiguria dhe rreziku </a:t>
            </a:r>
            <a:r>
              <a:rPr lang="sq-AL" dirty="0" err="1">
                <a:solidFill>
                  <a:srgbClr val="FF0000"/>
                </a:solidFill>
              </a:rPr>
              <a:t>jane</a:t>
            </a:r>
            <a:r>
              <a:rPr lang="sq-AL" dirty="0">
                <a:solidFill>
                  <a:srgbClr val="FF0000"/>
                </a:solidFill>
              </a:rPr>
              <a:t> koncepte te ndryshme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005007" y="4438853"/>
            <a:ext cx="2351926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sq-AL" dirty="0"/>
              <a:t>Pasiguria dhe rreziku</a:t>
            </a:r>
          </a:p>
          <a:p>
            <a:pPr algn="ctr"/>
            <a:r>
              <a:rPr lang="sq-AL" dirty="0"/>
              <a:t> janë te pavarura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771231" y="4438853"/>
            <a:ext cx="2416046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sq-AL" dirty="0">
                <a:solidFill>
                  <a:srgbClr val="FF0000"/>
                </a:solidFill>
              </a:rPr>
              <a:t>Pasiguria dhe rreziku </a:t>
            </a:r>
          </a:p>
          <a:p>
            <a:pPr algn="ctr"/>
            <a:r>
              <a:rPr lang="sq-AL" dirty="0">
                <a:solidFill>
                  <a:srgbClr val="FF0000"/>
                </a:solidFill>
              </a:rPr>
              <a:t>janë të varura</a:t>
            </a:r>
          </a:p>
        </p:txBody>
      </p:sp>
      <p:cxnSp>
        <p:nvCxnSpPr>
          <p:cNvPr id="11" name="Straight Arrow Connector 10"/>
          <p:cNvCxnSpPr>
            <a:stCxn id="5" idx="0"/>
          </p:cNvCxnSpPr>
          <p:nvPr/>
        </p:nvCxnSpPr>
        <p:spPr>
          <a:xfrm flipH="1" flipV="1">
            <a:off x="1443776" y="2790221"/>
            <a:ext cx="1" cy="361780"/>
          </a:xfrm>
          <a:prstGeom prst="straightConnector1">
            <a:avLst/>
          </a:prstGeom>
          <a:ln w="38100">
            <a:solidFill>
              <a:schemeClr val="tx1"/>
            </a:solidFill>
            <a:headEnd type="triangle" w="lg" len="me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V="1">
            <a:off x="5580112" y="2779186"/>
            <a:ext cx="0" cy="648000"/>
          </a:xfrm>
          <a:prstGeom prst="straightConnector1">
            <a:avLst/>
          </a:prstGeom>
          <a:ln w="38100">
            <a:solidFill>
              <a:schemeClr val="tx1"/>
            </a:solidFill>
            <a:headEnd type="triangle" w="lg" len="me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V="1">
            <a:off x="4180970" y="3789112"/>
            <a:ext cx="0" cy="648000"/>
          </a:xfrm>
          <a:prstGeom prst="straightConnector1">
            <a:avLst/>
          </a:prstGeom>
          <a:ln w="38100">
            <a:solidFill>
              <a:schemeClr val="tx1"/>
            </a:solidFill>
            <a:headEnd type="triangle" w="lg" len="me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6979254" y="3789040"/>
            <a:ext cx="0" cy="648000"/>
          </a:xfrm>
          <a:prstGeom prst="straightConnector1">
            <a:avLst/>
          </a:prstGeom>
          <a:ln w="38100">
            <a:solidFill>
              <a:schemeClr val="tx1"/>
            </a:solidFill>
            <a:headEnd type="triangle" w="lg" len="me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27839581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6757864" y="5929809"/>
            <a:ext cx="2133600" cy="4762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0388953-3A30-4902-852E-9D196B2B9DAD}" type="slidenum">
              <a:rPr lang="en-US" altLang="el-GR"/>
              <a:pPr eaLnBrk="1" hangingPunct="1"/>
              <a:t>70</a:t>
            </a:fld>
            <a:endParaRPr lang="en-US" altLang="el-GR"/>
          </a:p>
        </p:txBody>
      </p:sp>
      <p:sp>
        <p:nvSpPr>
          <p:cNvPr id="8196" name="Rectangle 29"/>
          <p:cNvSpPr>
            <a:spLocks noChangeArrowheads="1"/>
          </p:cNvSpPr>
          <p:nvPr/>
        </p:nvSpPr>
        <p:spPr bwMode="auto">
          <a:xfrm>
            <a:off x="-252536" y="-315416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l-GR" altLang="el-GR"/>
          </a:p>
        </p:txBody>
      </p:sp>
      <p:sp>
        <p:nvSpPr>
          <p:cNvPr id="8198" name="Rectangle 28"/>
          <p:cNvSpPr>
            <a:spLocks noChangeArrowheads="1"/>
          </p:cNvSpPr>
          <p:nvPr/>
        </p:nvSpPr>
        <p:spPr bwMode="auto">
          <a:xfrm>
            <a:off x="390402" y="1100855"/>
            <a:ext cx="2469028" cy="30777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sq-AL" altLang="el-GR" sz="1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Konceptimi i projektit</a:t>
            </a:r>
          </a:p>
        </p:txBody>
      </p:sp>
      <p:sp>
        <p:nvSpPr>
          <p:cNvPr id="8199" name="Rectangle 27"/>
          <p:cNvSpPr>
            <a:spLocks noChangeArrowheads="1"/>
          </p:cNvSpPr>
          <p:nvPr/>
        </p:nvSpPr>
        <p:spPr bwMode="auto">
          <a:xfrm>
            <a:off x="390402" y="1839763"/>
            <a:ext cx="2469028" cy="30777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sq-AL" altLang="el-GR" sz="1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Projektimi i Projektit</a:t>
            </a:r>
          </a:p>
        </p:txBody>
      </p:sp>
      <p:sp>
        <p:nvSpPr>
          <p:cNvPr id="8200" name="Rectangle 26"/>
          <p:cNvSpPr>
            <a:spLocks noChangeArrowheads="1"/>
          </p:cNvSpPr>
          <p:nvPr/>
        </p:nvSpPr>
        <p:spPr bwMode="auto">
          <a:xfrm>
            <a:off x="390402" y="2556940"/>
            <a:ext cx="2469028" cy="52322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sq-AL" altLang="el-GR" sz="1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Projekti  pranuar në buxhetin kombëtar</a:t>
            </a:r>
          </a:p>
        </p:txBody>
      </p:sp>
      <p:sp>
        <p:nvSpPr>
          <p:cNvPr id="8201" name="Rectangle 25"/>
          <p:cNvSpPr>
            <a:spLocks noChangeArrowheads="1"/>
          </p:cNvSpPr>
          <p:nvPr/>
        </p:nvSpPr>
        <p:spPr bwMode="auto">
          <a:xfrm>
            <a:off x="390402" y="3415378"/>
            <a:ext cx="2469028" cy="30777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sq-AL" altLang="el-GR" sz="1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Faza e Tenderimit</a:t>
            </a:r>
          </a:p>
        </p:txBody>
      </p:sp>
      <p:sp>
        <p:nvSpPr>
          <p:cNvPr id="8202" name="Rectangle 24"/>
          <p:cNvSpPr>
            <a:spLocks noChangeArrowheads="1"/>
          </p:cNvSpPr>
          <p:nvPr/>
        </p:nvSpPr>
        <p:spPr bwMode="auto">
          <a:xfrm>
            <a:off x="390402" y="4306415"/>
            <a:ext cx="2469028" cy="30777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sq-AL" altLang="el-GR" sz="1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Ekzekutimi i projektit</a:t>
            </a:r>
          </a:p>
        </p:txBody>
      </p:sp>
      <p:sp>
        <p:nvSpPr>
          <p:cNvPr id="8203" name="Rectangle 23"/>
          <p:cNvSpPr>
            <a:spLocks noChangeArrowheads="1"/>
          </p:cNvSpPr>
          <p:nvPr/>
        </p:nvSpPr>
        <p:spPr bwMode="auto">
          <a:xfrm>
            <a:off x="390402" y="5034457"/>
            <a:ext cx="2469028" cy="30777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sq-AL" altLang="el-GR" sz="1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Përfundimi i projektit</a:t>
            </a:r>
          </a:p>
        </p:txBody>
      </p:sp>
      <p:sp>
        <p:nvSpPr>
          <p:cNvPr id="8204" name="Rectangle 22"/>
          <p:cNvSpPr>
            <a:spLocks noChangeArrowheads="1"/>
          </p:cNvSpPr>
          <p:nvPr/>
        </p:nvSpPr>
        <p:spPr bwMode="auto">
          <a:xfrm>
            <a:off x="390402" y="5795099"/>
            <a:ext cx="2469028" cy="52322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sq-AL" altLang="el-GR" sz="1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REZULTATI:</a:t>
            </a:r>
          </a:p>
          <a:p>
            <a:pPr algn="ctr"/>
            <a:r>
              <a:rPr lang="sq-AL" altLang="el-GR" sz="1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korrupsioni</a:t>
            </a:r>
          </a:p>
        </p:txBody>
      </p:sp>
      <p:cxnSp>
        <p:nvCxnSpPr>
          <p:cNvPr id="8205" name="AutoShape 21"/>
          <p:cNvCxnSpPr>
            <a:cxnSpLocks noChangeShapeType="1"/>
          </p:cNvCxnSpPr>
          <p:nvPr/>
        </p:nvCxnSpPr>
        <p:spPr bwMode="auto">
          <a:xfrm>
            <a:off x="1530724" y="1409305"/>
            <a:ext cx="0" cy="4320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206" name="AutoShape 20"/>
          <p:cNvCxnSpPr>
            <a:cxnSpLocks noChangeShapeType="1"/>
          </p:cNvCxnSpPr>
          <p:nvPr/>
        </p:nvCxnSpPr>
        <p:spPr bwMode="auto">
          <a:xfrm>
            <a:off x="1530724" y="2165753"/>
            <a:ext cx="0" cy="391187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207" name="AutoShape 19"/>
          <p:cNvCxnSpPr>
            <a:cxnSpLocks noChangeShapeType="1"/>
          </p:cNvCxnSpPr>
          <p:nvPr/>
        </p:nvCxnSpPr>
        <p:spPr bwMode="auto">
          <a:xfrm>
            <a:off x="1530724" y="3063461"/>
            <a:ext cx="0" cy="3600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208" name="AutoShape 18"/>
          <p:cNvCxnSpPr>
            <a:cxnSpLocks noChangeShapeType="1"/>
          </p:cNvCxnSpPr>
          <p:nvPr/>
        </p:nvCxnSpPr>
        <p:spPr bwMode="auto">
          <a:xfrm>
            <a:off x="1530724" y="3724232"/>
            <a:ext cx="0" cy="5760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209" name="AutoShape 17"/>
          <p:cNvCxnSpPr>
            <a:cxnSpLocks noChangeShapeType="1"/>
          </p:cNvCxnSpPr>
          <p:nvPr/>
        </p:nvCxnSpPr>
        <p:spPr bwMode="auto">
          <a:xfrm>
            <a:off x="1530724" y="4632050"/>
            <a:ext cx="0" cy="391187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210" name="AutoShape 16"/>
          <p:cNvCxnSpPr>
            <a:cxnSpLocks noChangeShapeType="1"/>
          </p:cNvCxnSpPr>
          <p:nvPr/>
        </p:nvCxnSpPr>
        <p:spPr bwMode="auto">
          <a:xfrm>
            <a:off x="2658516" y="1274716"/>
            <a:ext cx="401828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211" name="AutoShape 15"/>
          <p:cNvCxnSpPr>
            <a:cxnSpLocks noChangeShapeType="1"/>
          </p:cNvCxnSpPr>
          <p:nvPr/>
        </p:nvCxnSpPr>
        <p:spPr bwMode="auto">
          <a:xfrm>
            <a:off x="1530724" y="5347811"/>
            <a:ext cx="0" cy="4320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212" name="AutoShape 14"/>
          <p:cNvCxnSpPr>
            <a:cxnSpLocks noChangeShapeType="1"/>
          </p:cNvCxnSpPr>
          <p:nvPr/>
        </p:nvCxnSpPr>
        <p:spPr bwMode="auto">
          <a:xfrm>
            <a:off x="2658516" y="2002758"/>
            <a:ext cx="401828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213" name="AutoShape 13"/>
          <p:cNvCxnSpPr>
            <a:cxnSpLocks noChangeShapeType="1"/>
          </p:cNvCxnSpPr>
          <p:nvPr/>
        </p:nvCxnSpPr>
        <p:spPr bwMode="auto">
          <a:xfrm>
            <a:off x="2658516" y="2785132"/>
            <a:ext cx="401828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214" name="AutoShape 12"/>
          <p:cNvCxnSpPr>
            <a:cxnSpLocks noChangeShapeType="1"/>
          </p:cNvCxnSpPr>
          <p:nvPr/>
        </p:nvCxnSpPr>
        <p:spPr bwMode="auto">
          <a:xfrm>
            <a:off x="2658516" y="3676169"/>
            <a:ext cx="401828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215" name="AutoShape 11"/>
          <p:cNvCxnSpPr>
            <a:cxnSpLocks noChangeShapeType="1"/>
          </p:cNvCxnSpPr>
          <p:nvPr/>
        </p:nvCxnSpPr>
        <p:spPr bwMode="auto">
          <a:xfrm>
            <a:off x="2658516" y="4480276"/>
            <a:ext cx="401828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216" name="AutoShape 10"/>
          <p:cNvCxnSpPr>
            <a:cxnSpLocks noChangeShapeType="1"/>
          </p:cNvCxnSpPr>
          <p:nvPr/>
        </p:nvCxnSpPr>
        <p:spPr bwMode="auto">
          <a:xfrm>
            <a:off x="2658516" y="5219184"/>
            <a:ext cx="401828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217" name="AutoShape 9"/>
          <p:cNvCxnSpPr>
            <a:cxnSpLocks noChangeShapeType="1"/>
          </p:cNvCxnSpPr>
          <p:nvPr/>
        </p:nvCxnSpPr>
        <p:spPr bwMode="auto">
          <a:xfrm>
            <a:off x="2658516" y="6023291"/>
            <a:ext cx="401828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218" name="Rectangle 8"/>
          <p:cNvSpPr>
            <a:spLocks noChangeArrowheads="1"/>
          </p:cNvSpPr>
          <p:nvPr/>
        </p:nvSpPr>
        <p:spPr bwMode="auto">
          <a:xfrm>
            <a:off x="3072039" y="979168"/>
            <a:ext cx="5760000" cy="5847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sq-AL" altLang="el-GR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Operatori Ekonomik influencon projektin për t'iu përshtatur atij ose produktit (eve)</a:t>
            </a:r>
          </a:p>
        </p:txBody>
      </p:sp>
      <p:sp>
        <p:nvSpPr>
          <p:cNvPr id="8219" name="Rectangle 7"/>
          <p:cNvSpPr>
            <a:spLocks noChangeArrowheads="1"/>
          </p:cNvSpPr>
          <p:nvPr/>
        </p:nvSpPr>
        <p:spPr bwMode="auto">
          <a:xfrm>
            <a:off x="3059508" y="1724549"/>
            <a:ext cx="5760000" cy="83099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sq-AL" altLang="el-GR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Operatori Ekonomik mbi projekton ose projekton ne mënyrë që i përshtaten një produkti apo teknologjie të caktuar.</a:t>
            </a:r>
          </a:p>
        </p:txBody>
      </p:sp>
      <p:sp>
        <p:nvSpPr>
          <p:cNvPr id="8220" name="Rectangle 6"/>
          <p:cNvSpPr>
            <a:spLocks noChangeArrowheads="1"/>
          </p:cNvSpPr>
          <p:nvPr/>
        </p:nvSpPr>
        <p:spPr bwMode="auto">
          <a:xfrm>
            <a:off x="3059507" y="2505442"/>
            <a:ext cx="5760000" cy="5847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sq-AL" altLang="el-GR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Operatori Ekonomik </a:t>
            </a:r>
            <a:r>
              <a:rPr lang="sq-AL" altLang="el-GR" sz="1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lobon</a:t>
            </a:r>
            <a:r>
              <a:rPr lang="sq-AL" altLang="el-GR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të rezervojë fonde më të larta se sa është e nevojshme.</a:t>
            </a:r>
          </a:p>
        </p:txBody>
      </p:sp>
      <p:sp>
        <p:nvSpPr>
          <p:cNvPr id="8221" name="Rectangle 5"/>
          <p:cNvSpPr>
            <a:spLocks noChangeArrowheads="1"/>
          </p:cNvSpPr>
          <p:nvPr/>
        </p:nvSpPr>
        <p:spPr bwMode="auto">
          <a:xfrm>
            <a:off x="3059508" y="3381458"/>
            <a:ext cx="5760000" cy="83099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sq-AL" altLang="el-GR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Operatori Ekonomik manipulon shifrat / dokumentet / procesin ne mënyrë që ti përshtatet një rezultati të para-rregulluar. </a:t>
            </a:r>
          </a:p>
        </p:txBody>
      </p:sp>
      <p:sp>
        <p:nvSpPr>
          <p:cNvPr id="8222" name="Rectangle 4"/>
          <p:cNvSpPr>
            <a:spLocks noChangeArrowheads="1"/>
          </p:cNvSpPr>
          <p:nvPr/>
        </p:nvSpPr>
        <p:spPr bwMode="auto">
          <a:xfrm>
            <a:off x="3059507" y="4194959"/>
            <a:ext cx="5760000" cy="83099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sq-AL" altLang="el-GR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Kontraktuesi ofron punë me cilësi të dobët, autoriteti kontraktues shikon në anën tjetër, cilësia është e mbi </a:t>
            </a:r>
            <a:r>
              <a:rPr lang="sq-AL" altLang="el-GR" sz="1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vleresuar</a:t>
            </a:r>
            <a:r>
              <a:rPr lang="sq-AL" altLang="el-GR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</a:p>
        </p:txBody>
      </p:sp>
      <p:sp>
        <p:nvSpPr>
          <p:cNvPr id="8223" name="Rectangle 3"/>
          <p:cNvSpPr>
            <a:spLocks noChangeArrowheads="1"/>
          </p:cNvSpPr>
          <p:nvPr/>
        </p:nvSpPr>
        <p:spPr bwMode="auto">
          <a:xfrm>
            <a:off x="3059508" y="4932457"/>
            <a:ext cx="5976988" cy="5847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sq-AL" altLang="el-GR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Autoriteti kontraktues konfirmon projektin e përfunduar, pavarësisht mosrespektimit të specifikimeve.</a:t>
            </a:r>
          </a:p>
        </p:txBody>
      </p:sp>
      <p:sp>
        <p:nvSpPr>
          <p:cNvPr id="8224" name="Rectangle 2"/>
          <p:cNvSpPr>
            <a:spLocks noChangeArrowheads="1"/>
          </p:cNvSpPr>
          <p:nvPr/>
        </p:nvSpPr>
        <p:spPr bwMode="auto">
          <a:xfrm>
            <a:off x="3059507" y="5604512"/>
            <a:ext cx="5760000" cy="830997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sq-AL" altLang="el-GR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Operatori Ekonomik dhe Autoriteti Kontraktues janë të lumtur, projekti i dorëzuar me kosto të lartë dhe cilësi të dobët, vlera e parave të humbura.</a:t>
            </a:r>
          </a:p>
        </p:txBody>
      </p:sp>
      <p:sp>
        <p:nvSpPr>
          <p:cNvPr id="33" name="Title 1"/>
          <p:cNvSpPr txBox="1">
            <a:spLocks/>
          </p:cNvSpPr>
          <p:nvPr/>
        </p:nvSpPr>
        <p:spPr>
          <a:xfrm>
            <a:off x="463996" y="476672"/>
            <a:ext cx="85725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sq-AL" altLang="el-GR" sz="2400" b="1" dirty="0">
                <a:latin typeface="Verdana" pitchFamily="34" charset="0"/>
                <a:ea typeface="+mn-ea"/>
                <a:cs typeface="+mn-cs"/>
              </a:rPr>
              <a:t>Zinxhiri i korrupsionit</a:t>
            </a:r>
          </a:p>
        </p:txBody>
      </p:sp>
    </p:spTree>
    <p:extLst>
      <p:ext uri="{BB962C8B-B14F-4D97-AF65-F5344CB8AC3E}">
        <p14:creationId xmlns:p14="http://schemas.microsoft.com/office/powerpoint/2010/main" val="1101635474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75048" y="476672"/>
            <a:ext cx="835292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sq-AL" sz="2400" b="1" dirty="0"/>
              <a:t>Rreziqet e korrupsionit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7524745"/>
              </p:ext>
            </p:extLst>
          </p:nvPr>
        </p:nvGraphicFramePr>
        <p:xfrm>
          <a:off x="323528" y="1052736"/>
          <a:ext cx="8640000" cy="57607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2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6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5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800" b="1" noProof="0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Rreziku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800" b="1" noProof="0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Pasojat e mundshme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800" b="1" noProof="0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Veprimi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50584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800" b="1" kern="1200" noProof="0" dirty="0">
                          <a:solidFill>
                            <a:schemeClr val="dk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Çështjet e Ndjeshmërisë / Integritetit / Etikës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Rritja e kostove të prokurimit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Keqpërdorimi i burimeve</a:t>
                      </a:r>
                    </a:p>
                    <a:p>
                      <a:pPr marL="185738" marR="0" indent="-18573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Nuk është marrë produkti / shërbimi më i përshtatshëm</a:t>
                      </a:r>
                    </a:p>
                    <a:p>
                      <a:pPr marL="185738" marR="0" indent="-18573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Sjellje jo etike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Zbatimi i politikave, udhëzimeve dhe praktikave më të mira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Ruajtja e ambientit etik Përmirësimi i trajnimit të personelit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Vendosni kontrolle dhe rishikime të përshtatshme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Përmirësimi i komunikimit me ofertuesit e mundshëm</a:t>
                      </a:r>
                    </a:p>
                  </a:txBody>
                  <a:tcPr marL="45720" marR="4572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471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800" b="1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Mashtrimi dhe Korrupsioni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sq-AL" sz="1800" b="1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(Praktikat e Ndaluara)</a:t>
                      </a:r>
                      <a:endParaRPr lang="sq-AL" sz="1800" b="1" noProof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Keqpërdorimi i burimeve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Mos arritja e vlerës për para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Veprim ligjor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Ndërprerja e aktiviteteve të prokurimit 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Ruajtja e një mjedisi etik</a:t>
                      </a:r>
                    </a:p>
                    <a:p>
                      <a:pPr marL="185738" indent="-185738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q-AL" sz="1800" kern="1200" noProof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Ndiqni dhe mbani procedurat e kontrollit të mashtrimit dhe korrupsionit (Praktikat e  Ndaluara)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65273493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5867400" y="3657600"/>
            <a:ext cx="280828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b="1" dirty="0">
                <a:solidFill>
                  <a:schemeClr val="bg1"/>
                </a:solidFill>
              </a:rPr>
              <a:t>     </a:t>
            </a:r>
            <a:endParaRPr lang="el-GR" altLang="en-US" b="1" dirty="0">
              <a:solidFill>
                <a:schemeClr val="bg1"/>
              </a:solidFill>
            </a:endParaRPr>
          </a:p>
        </p:txBody>
      </p:sp>
      <p:sp>
        <p:nvSpPr>
          <p:cNvPr id="9" name="Rectangle 12"/>
          <p:cNvSpPr>
            <a:spLocks noChangeArrowheads="1"/>
          </p:cNvSpPr>
          <p:nvPr/>
        </p:nvSpPr>
        <p:spPr bwMode="auto">
          <a:xfrm>
            <a:off x="2590800" y="1828800"/>
            <a:ext cx="6324601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en-US" altLang="en-US" sz="3200" b="1" dirty="0">
                <a:solidFill>
                  <a:srgbClr val="FFFFFF"/>
                </a:solidFill>
              </a:rPr>
              <a:t>       </a:t>
            </a:r>
          </a:p>
          <a:p>
            <a:pPr eaLnBrk="1" hangingPunct="1"/>
            <a:r>
              <a:rPr lang="en-US" altLang="en-US" sz="3200" b="1" dirty="0">
                <a:solidFill>
                  <a:srgbClr val="FFFFFF"/>
                </a:solidFill>
              </a:rPr>
              <a:t>   </a:t>
            </a:r>
          </a:p>
          <a:p>
            <a:pPr eaLnBrk="1" hangingPunct="1"/>
            <a:r>
              <a:rPr lang="en-US" altLang="en-US" sz="3200" b="1" dirty="0">
                <a:solidFill>
                  <a:srgbClr val="FFFFFF"/>
                </a:solidFill>
              </a:rPr>
              <a:t> </a:t>
            </a:r>
            <a:r>
              <a:rPr lang="sq-AL" altLang="en-US" sz="2800" b="1" dirty="0">
                <a:latin typeface="Arial" charset="0"/>
                <a:cs typeface="Arial" charset="0"/>
              </a:rPr>
              <a:t>Sistemi i menaxhimit të rrezikut </a:t>
            </a:r>
            <a:endParaRPr lang="sq-AL" altLang="en-US" sz="3200" b="1" dirty="0"/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72500" y="482420"/>
            <a:ext cx="480131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sq-AL" sz="2400" b="1" dirty="0"/>
              <a:t>Sistemi i menaxhimit të rrezikut</a:t>
            </a:r>
          </a:p>
        </p:txBody>
      </p:sp>
      <p:sp>
        <p:nvSpPr>
          <p:cNvPr id="4" name="Rectangle 3"/>
          <p:cNvSpPr/>
          <p:nvPr/>
        </p:nvSpPr>
        <p:spPr>
          <a:xfrm>
            <a:off x="179512" y="980728"/>
            <a:ext cx="8784976" cy="46320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0"/>
              </a:spcAft>
            </a:pPr>
            <a:r>
              <a:rPr lang="sq-AL" dirty="0">
                <a:ea typeface="Verdana" panose="020B0604030504040204" pitchFamily="34" charset="0"/>
                <a:cs typeface="Verdana" panose="020B0604030504040204" pitchFamily="34" charset="0"/>
              </a:rPr>
              <a:t>Zhvillimi dhe përdorimi i një </a:t>
            </a:r>
            <a:r>
              <a:rPr lang="sq-AL" b="1" dirty="0">
                <a:ea typeface="Verdana" panose="020B0604030504040204" pitchFamily="34" charset="0"/>
                <a:cs typeface="Verdana" panose="020B0604030504040204" pitchFamily="34" charset="0"/>
              </a:rPr>
              <a:t>sistemi të menaxhimit të rrezikut (duke përfshirë një strategji) </a:t>
            </a:r>
            <a:r>
              <a:rPr lang="sq-AL" dirty="0">
                <a:ea typeface="Verdana" panose="020B0604030504040204" pitchFamily="34" charset="0"/>
                <a:cs typeface="Verdana" panose="020B0604030504040204" pitchFamily="34" charset="0"/>
              </a:rPr>
              <a:t>për vlerësimin, parandalimin dhe zbutjen e rreziqeve gjatë gjithë ciklit të prokurimit publik, i cili përfshin:</a:t>
            </a:r>
          </a:p>
          <a:p>
            <a:pPr marL="285750" lvl="0" indent="-285750" algn="just" eaLnBrk="0" hangingPunct="0">
              <a:spcBef>
                <a:spcPts val="600"/>
              </a:spcBef>
              <a:buClr>
                <a:schemeClr val="bg2"/>
              </a:buClr>
              <a:buSzPct val="100000"/>
              <a:buFont typeface="Wingdings" panose="05000000000000000000" pitchFamily="2" charset="2"/>
              <a:buChar char="q"/>
              <a:tabLst>
                <a:tab pos="485775" algn="l"/>
              </a:tabLst>
            </a:pPr>
            <a:r>
              <a:rPr lang="sq-AL" dirty="0">
                <a:solidFill>
                  <a:srgbClr val="0000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Identifikimi i një subjekti përgjegjës për zhvillimin dhe monitorimin e sistemit të menaxhimit të rrezikut, i cili përfshin zhvillimin e udhëzimeve, mjeteve dhe modeleve për menaxhimin e rrezikut për autoritetet kontraktuese</a:t>
            </a:r>
          </a:p>
          <a:p>
            <a:pPr marL="285750" lvl="0" indent="-285750" algn="just" eaLnBrk="0" hangingPunct="0">
              <a:spcBef>
                <a:spcPts val="600"/>
              </a:spcBef>
              <a:buClr>
                <a:schemeClr val="bg2"/>
              </a:buClr>
              <a:buSzPct val="100000"/>
              <a:buFont typeface="Wingdings" panose="05000000000000000000" pitchFamily="2" charset="2"/>
              <a:buChar char="q"/>
              <a:tabLst>
                <a:tab pos="485775" algn="l"/>
              </a:tabLst>
            </a:pPr>
            <a:r>
              <a:rPr lang="sq-AL" dirty="0">
                <a:solidFill>
                  <a:srgbClr val="0000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Përcaktimi dhe monitorimi periodik i kornizave të qarta të menaxhimit të rrezikut, strategjive dhe planeve të zbatimit, të përshtatura për prokurimin publik,</a:t>
            </a:r>
          </a:p>
          <a:p>
            <a:pPr marL="285750" lvl="0" indent="-285750" algn="just" eaLnBrk="0" hangingPunct="0">
              <a:spcBef>
                <a:spcPts val="600"/>
              </a:spcBef>
              <a:buClr>
                <a:schemeClr val="bg2"/>
              </a:buClr>
              <a:buSzPct val="100000"/>
              <a:buFont typeface="Wingdings" panose="05000000000000000000" pitchFamily="2" charset="2"/>
              <a:buChar char="q"/>
              <a:tabLst>
                <a:tab pos="485775" algn="l"/>
              </a:tabLst>
            </a:pPr>
            <a:r>
              <a:rPr lang="sq-AL" dirty="0">
                <a:solidFill>
                  <a:srgbClr val="0000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Adresimi i llojeve të ndryshme të rreziqeve që lidhen me prokurimin publik,</a:t>
            </a:r>
          </a:p>
          <a:p>
            <a:pPr marL="285750" lvl="0" indent="-285750" algn="just" eaLnBrk="0" hangingPunct="0">
              <a:spcBef>
                <a:spcPts val="600"/>
              </a:spcBef>
              <a:buClr>
                <a:schemeClr val="bg2"/>
              </a:buClr>
              <a:buSzPct val="100000"/>
              <a:buFont typeface="Wingdings" panose="05000000000000000000" pitchFamily="2" charset="2"/>
              <a:buChar char="q"/>
              <a:tabLst>
                <a:tab pos="485775" algn="l"/>
              </a:tabLst>
            </a:pPr>
            <a:r>
              <a:rPr lang="sq-AL" dirty="0">
                <a:solidFill>
                  <a:srgbClr val="0000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Vlerësimi i rreziqeve të lidhura me sektorin (p.sh. shpenzimet, konkurrenca, ndikimi mjedisor, rreziqet socio-ekonomike etj.), Të cilat ndikojnë në sektorë specifikë të tregut,</a:t>
            </a:r>
          </a:p>
          <a:p>
            <a:pPr marL="285750" lvl="0" indent="-285750" algn="just" eaLnBrk="0" hangingPunct="0">
              <a:spcBef>
                <a:spcPts val="600"/>
              </a:spcBef>
              <a:buClr>
                <a:schemeClr val="bg2"/>
              </a:buClr>
              <a:buSzPct val="100000"/>
              <a:buFont typeface="Wingdings" panose="05000000000000000000" pitchFamily="2" charset="2"/>
              <a:buChar char="q"/>
              <a:tabLst>
                <a:tab pos="485775" algn="l"/>
              </a:tabLst>
            </a:pPr>
            <a:r>
              <a:rPr lang="sq-AL" dirty="0">
                <a:solidFill>
                  <a:srgbClr val="0000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Përpunimi i masave specifike për të menaxhuar në mënyrë aktive rreziqet që lidhen me aktivitetet e prokurimit me vlerë të lartë (p.sh. projektet e mëdha të infrastrukturës).</a:t>
            </a:r>
          </a:p>
        </p:txBody>
      </p:sp>
    </p:spTree>
    <p:extLst>
      <p:ext uri="{BB962C8B-B14F-4D97-AF65-F5344CB8AC3E}">
        <p14:creationId xmlns:p14="http://schemas.microsoft.com/office/powerpoint/2010/main" val="1376952923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72500" y="482420"/>
            <a:ext cx="468269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sq-AL" sz="2400" b="1" dirty="0"/>
              <a:t>Mjetet e menaxhimit të rrezikut</a:t>
            </a:r>
          </a:p>
        </p:txBody>
      </p:sp>
      <p:sp>
        <p:nvSpPr>
          <p:cNvPr id="3" name="Rectangle 2"/>
          <p:cNvSpPr/>
          <p:nvPr/>
        </p:nvSpPr>
        <p:spPr>
          <a:xfrm>
            <a:off x="251520" y="1052736"/>
            <a:ext cx="8640960" cy="4985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q-AL" dirty="0">
                <a:solidFill>
                  <a:srgbClr val="0000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Zhvillimi dhe zbatimi i </a:t>
            </a:r>
            <a:r>
              <a:rPr lang="sq-AL" b="1" dirty="0">
                <a:solidFill>
                  <a:srgbClr val="0000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mjeteve të menaxhimit të rrezikut </a:t>
            </a:r>
            <a:r>
              <a:rPr lang="sq-AL" dirty="0">
                <a:solidFill>
                  <a:srgbClr val="0000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për të identifikuar dhe adresuar rreziqet më të mëdha (që tejkalojnë tolerancën e rrezikut) në funksionin e duhur të sistemit të prokurimit publik. Kjo mund të përfshijë:</a:t>
            </a:r>
          </a:p>
          <a:p>
            <a:pPr marL="285750" indent="-285750" algn="just" eaLnBrk="0" hangingPunct="0">
              <a:spcBef>
                <a:spcPts val="600"/>
              </a:spcBef>
              <a:buClr>
                <a:schemeClr val="bg2"/>
              </a:buClr>
              <a:buSzPct val="100000"/>
              <a:buFont typeface="Wingdings" panose="05000000000000000000" pitchFamily="2" charset="2"/>
              <a:buChar char="q"/>
              <a:tabLst>
                <a:tab pos="485775" algn="l"/>
              </a:tabLst>
            </a:pPr>
            <a:r>
              <a:rPr lang="sq-AL" dirty="0">
                <a:solidFill>
                  <a:srgbClr val="0000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Mjetet që identifikojnë rreziqet e të gjitha llojeve, duke përfshirë:</a:t>
            </a:r>
          </a:p>
          <a:p>
            <a:pPr marL="742950" lvl="1" indent="-285750" algn="just" eaLnBrk="0" hangingPunct="0">
              <a:spcBef>
                <a:spcPts val="600"/>
              </a:spcBef>
              <a:buClr>
                <a:schemeClr val="bg2"/>
              </a:buClr>
              <a:buSzPct val="100000"/>
              <a:buFont typeface="Wingdings" panose="05000000000000000000" pitchFamily="2" charset="2"/>
              <a:buChar char="q"/>
              <a:tabLst>
                <a:tab pos="485775" algn="l"/>
              </a:tabLst>
            </a:pPr>
            <a:r>
              <a:rPr lang="sq-AL" dirty="0">
                <a:solidFill>
                  <a:srgbClr val="0000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Rreziqet e gabimeve dhe anomalive në të gjitha aspektet e procesit të prokurimit për shkak të mungesës së ndërgjegjësimit nga ana e aktorëve të përfshirë ose për shkak të një vështirësie objektive në rastin e projekteve komplekse,</a:t>
            </a:r>
          </a:p>
          <a:p>
            <a:pPr marL="742950" lvl="1" indent="-285750" algn="just" eaLnBrk="0" hangingPunct="0">
              <a:spcBef>
                <a:spcPts val="600"/>
              </a:spcBef>
              <a:buClr>
                <a:schemeClr val="bg2"/>
              </a:buClr>
              <a:buSzPct val="100000"/>
              <a:buFont typeface="Wingdings" panose="05000000000000000000" pitchFamily="2" charset="2"/>
              <a:buChar char="q"/>
              <a:tabLst>
                <a:tab pos="485775" algn="l"/>
              </a:tabLst>
            </a:pPr>
            <a:r>
              <a:rPr lang="sq-AL" dirty="0">
                <a:solidFill>
                  <a:srgbClr val="0000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Rreziqet financiare, veçanërisht gjatë periudhave të pasigurisë së rëndë ekonomike dhe financiare,</a:t>
            </a:r>
          </a:p>
          <a:p>
            <a:pPr marL="742950" lvl="1" indent="-285750" algn="just" eaLnBrk="0" hangingPunct="0">
              <a:spcBef>
                <a:spcPts val="600"/>
              </a:spcBef>
              <a:buClr>
                <a:schemeClr val="bg2"/>
              </a:buClr>
              <a:buSzPct val="100000"/>
              <a:buFont typeface="Wingdings" panose="05000000000000000000" pitchFamily="2" charset="2"/>
              <a:buChar char="q"/>
              <a:tabLst>
                <a:tab pos="485775" algn="l"/>
              </a:tabLst>
            </a:pPr>
            <a:r>
              <a:rPr lang="sq-AL" dirty="0">
                <a:solidFill>
                  <a:srgbClr val="0000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Rreziqet e mashtrimit, keqpërdorimit të fondeve publike ose korrupsionit, në rast keqpërdorimi,</a:t>
            </a:r>
          </a:p>
          <a:p>
            <a:pPr marL="742950" lvl="1" indent="-285750" algn="just" eaLnBrk="0" hangingPunct="0">
              <a:spcBef>
                <a:spcPts val="600"/>
              </a:spcBef>
              <a:buClr>
                <a:schemeClr val="bg2"/>
              </a:buClr>
              <a:buSzPct val="100000"/>
              <a:buFont typeface="Wingdings" panose="05000000000000000000" pitchFamily="2" charset="2"/>
              <a:buChar char="q"/>
              <a:tabLst>
                <a:tab pos="485775" algn="l"/>
              </a:tabLst>
            </a:pPr>
            <a:r>
              <a:rPr lang="sq-AL" dirty="0">
                <a:solidFill>
                  <a:srgbClr val="0000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Rreziqet e reputacionit / dëmtimet potenciale të imazhit të autoritetit kontraktues.</a:t>
            </a:r>
          </a:p>
          <a:p>
            <a:pPr marL="285750" indent="-285750" algn="just" eaLnBrk="0" hangingPunct="0">
              <a:spcBef>
                <a:spcPts val="600"/>
              </a:spcBef>
              <a:buClr>
                <a:schemeClr val="bg2"/>
              </a:buClr>
              <a:buSzPct val="100000"/>
              <a:buFont typeface="Wingdings" panose="05000000000000000000" pitchFamily="2" charset="2"/>
              <a:buChar char="q"/>
              <a:tabLst>
                <a:tab pos="485775" algn="l"/>
              </a:tabLst>
            </a:pPr>
            <a:r>
              <a:rPr lang="sq-AL" dirty="0">
                <a:solidFill>
                  <a:srgbClr val="0000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Mjetet që identifikojnë rreziqet dhe / ose ilustrojnë rreziqet që janë identifikuar tashmë në të gjithë pozicionet, aktivitetet dhe projektet e veçanta. </a:t>
            </a:r>
          </a:p>
        </p:txBody>
      </p:sp>
    </p:spTree>
    <p:extLst>
      <p:ext uri="{BB962C8B-B14F-4D97-AF65-F5344CB8AC3E}">
        <p14:creationId xmlns:p14="http://schemas.microsoft.com/office/powerpoint/2010/main" val="2957163228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72500" y="482420"/>
            <a:ext cx="736451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sq-AL" sz="2400" b="1" dirty="0"/>
              <a:t>Menaxhimi i rrezikut në secilën fazë të prokurimit</a:t>
            </a:r>
          </a:p>
        </p:txBody>
      </p:sp>
      <p:sp>
        <p:nvSpPr>
          <p:cNvPr id="4" name="Rectangle 3"/>
          <p:cNvSpPr/>
          <p:nvPr/>
        </p:nvSpPr>
        <p:spPr>
          <a:xfrm>
            <a:off x="228600" y="1447800"/>
            <a:ext cx="8496944" cy="3754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sq-AL" b="1" dirty="0">
                <a:solidFill>
                  <a:srgbClr val="0000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Rreziqet që lidhen me secilën nga fazat e prokurimit</a:t>
            </a:r>
            <a:r>
              <a:rPr lang="sq-AL" dirty="0">
                <a:solidFill>
                  <a:srgbClr val="0000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 duhet të vlerësohen, duke përfshirë:</a:t>
            </a:r>
            <a:endParaRPr lang="en-US" dirty="0">
              <a:solidFill>
                <a:srgbClr val="000000"/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spcBef>
                <a:spcPts val="600"/>
              </a:spcBef>
            </a:pPr>
            <a:endParaRPr lang="sq-AL" dirty="0">
              <a:solidFill>
                <a:srgbClr val="000000"/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 algn="just" eaLnBrk="0" hangingPunct="0">
              <a:spcBef>
                <a:spcPts val="600"/>
              </a:spcBef>
              <a:buClr>
                <a:schemeClr val="bg2"/>
              </a:buClr>
              <a:buSzPct val="100000"/>
              <a:buFont typeface="Wingdings" panose="05000000000000000000" pitchFamily="2" charset="2"/>
              <a:buChar char="q"/>
              <a:tabLst>
                <a:tab pos="485775" algn="l"/>
              </a:tabLst>
            </a:pPr>
            <a:r>
              <a:rPr lang="sq-AL" dirty="0">
                <a:solidFill>
                  <a:srgbClr val="0000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Vlerësimin e  gjasave dhe ndikimit të rreziqeve të identifikuara</a:t>
            </a:r>
            <a:r>
              <a:rPr lang="en-US" dirty="0">
                <a:solidFill>
                  <a:srgbClr val="0000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;</a:t>
            </a:r>
          </a:p>
          <a:p>
            <a:pPr algn="just" eaLnBrk="0" hangingPunct="0">
              <a:spcBef>
                <a:spcPts val="600"/>
              </a:spcBef>
              <a:buClr>
                <a:schemeClr val="bg2"/>
              </a:buClr>
              <a:buSzPct val="100000"/>
              <a:tabLst>
                <a:tab pos="485775" algn="l"/>
              </a:tabLst>
            </a:pPr>
            <a:endParaRPr lang="sq-AL" dirty="0">
              <a:solidFill>
                <a:srgbClr val="000000"/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 algn="just" eaLnBrk="0" hangingPunct="0">
              <a:spcBef>
                <a:spcPts val="600"/>
              </a:spcBef>
              <a:buClr>
                <a:schemeClr val="bg2"/>
              </a:buClr>
              <a:buSzPct val="100000"/>
              <a:buFont typeface="Wingdings" panose="05000000000000000000" pitchFamily="2" charset="2"/>
              <a:buChar char="q"/>
              <a:tabLst>
                <a:tab pos="485775" algn="l"/>
              </a:tabLst>
            </a:pPr>
            <a:r>
              <a:rPr lang="sq-AL" dirty="0">
                <a:solidFill>
                  <a:srgbClr val="0000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Përcaktimin e  nivelit të tolerancës së rrezikut dhe oreksit të riskut</a:t>
            </a:r>
            <a:r>
              <a:rPr lang="en-US" dirty="0">
                <a:solidFill>
                  <a:srgbClr val="0000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;</a:t>
            </a:r>
          </a:p>
          <a:p>
            <a:pPr marL="285750" indent="-285750" algn="just" eaLnBrk="0" hangingPunct="0">
              <a:spcBef>
                <a:spcPts val="600"/>
              </a:spcBef>
              <a:buClr>
                <a:schemeClr val="bg2"/>
              </a:buClr>
              <a:buSzPct val="100000"/>
              <a:buFont typeface="Wingdings" panose="05000000000000000000" pitchFamily="2" charset="2"/>
              <a:buChar char="q"/>
              <a:tabLst>
                <a:tab pos="485775" algn="l"/>
              </a:tabLst>
            </a:pPr>
            <a:endParaRPr lang="sq-AL" dirty="0">
              <a:solidFill>
                <a:srgbClr val="000000"/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 algn="just" eaLnBrk="0" hangingPunct="0">
              <a:spcBef>
                <a:spcPts val="600"/>
              </a:spcBef>
              <a:buClr>
                <a:schemeClr val="bg2"/>
              </a:buClr>
              <a:buSzPct val="100000"/>
              <a:buFont typeface="Wingdings" panose="05000000000000000000" pitchFamily="2" charset="2"/>
              <a:buChar char="q"/>
              <a:tabLst>
                <a:tab pos="485775" algn="l"/>
              </a:tabLst>
            </a:pPr>
            <a:r>
              <a:rPr lang="sq-AL" dirty="0">
                <a:solidFill>
                  <a:srgbClr val="0000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Duke shqyrtuar përshtatshmërinë e kontrolleve ekzistuese dhe duke i dhënë përparësi rreziqeve të mbetura</a:t>
            </a:r>
            <a:r>
              <a:rPr lang="en-US" dirty="0">
                <a:solidFill>
                  <a:srgbClr val="0000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;</a:t>
            </a:r>
          </a:p>
          <a:p>
            <a:pPr marL="285750" indent="-285750" algn="just" eaLnBrk="0" hangingPunct="0">
              <a:spcBef>
                <a:spcPts val="600"/>
              </a:spcBef>
              <a:buClr>
                <a:schemeClr val="bg2"/>
              </a:buClr>
              <a:buSzPct val="100000"/>
              <a:buFont typeface="Wingdings" panose="05000000000000000000" pitchFamily="2" charset="2"/>
              <a:buChar char="q"/>
              <a:tabLst>
                <a:tab pos="485775" algn="l"/>
              </a:tabLst>
            </a:pPr>
            <a:endParaRPr lang="sq-AL" dirty="0">
              <a:solidFill>
                <a:srgbClr val="000000"/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 algn="just" eaLnBrk="0" hangingPunct="0">
              <a:spcBef>
                <a:spcPts val="600"/>
              </a:spcBef>
              <a:buClr>
                <a:schemeClr val="bg2"/>
              </a:buClr>
              <a:buSzPct val="100000"/>
              <a:buFont typeface="Wingdings" panose="05000000000000000000" pitchFamily="2" charset="2"/>
              <a:buChar char="q"/>
              <a:tabLst>
                <a:tab pos="485775" algn="l"/>
              </a:tabLst>
            </a:pPr>
            <a:r>
              <a:rPr lang="sq-AL" dirty="0">
                <a:solidFill>
                  <a:srgbClr val="0000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Dokumentimin e  profilit të rrezikut</a:t>
            </a:r>
            <a:r>
              <a:rPr lang="en-US" dirty="0">
                <a:solidFill>
                  <a:srgbClr val="0000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  <a:endParaRPr lang="sq-AL" dirty="0">
              <a:solidFill>
                <a:srgbClr val="000000"/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905530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72500" y="482420"/>
            <a:ext cx="782457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sq-AL" sz="2400" b="1" dirty="0"/>
              <a:t>Menaxhimi i rrezikut - informoni personelin përkatës</a:t>
            </a:r>
          </a:p>
        </p:txBody>
      </p:sp>
      <p:sp>
        <p:nvSpPr>
          <p:cNvPr id="3" name="Rectangle 2"/>
          <p:cNvSpPr/>
          <p:nvPr/>
        </p:nvSpPr>
        <p:spPr>
          <a:xfrm>
            <a:off x="251520" y="1052736"/>
            <a:ext cx="8568952" cy="564770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sq-AL" dirty="0">
                <a:solidFill>
                  <a:srgbClr val="0000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Rreziqet e rëndësishme të prokurimit (që tejkalojnë tolerancën e rrezikut) </a:t>
            </a:r>
            <a:r>
              <a:rPr lang="sq-AL" b="1" dirty="0">
                <a:solidFill>
                  <a:srgbClr val="0000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duhet të sillen në vëmendjen e personelit përkatës</a:t>
            </a:r>
            <a:r>
              <a:rPr lang="sq-AL" dirty="0">
                <a:solidFill>
                  <a:srgbClr val="0000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. Për të arritur këtë duhet të konsideroni:</a:t>
            </a:r>
          </a:p>
          <a:p>
            <a:pPr marL="285750" indent="-285750" algn="just" eaLnBrk="0" hangingPunct="0">
              <a:spcBef>
                <a:spcPts val="600"/>
              </a:spcBef>
              <a:buClr>
                <a:schemeClr val="bg2"/>
              </a:buClr>
              <a:buSzPct val="100000"/>
              <a:buFont typeface="Wingdings" panose="05000000000000000000" pitchFamily="2" charset="2"/>
              <a:buChar char="q"/>
              <a:tabLst>
                <a:tab pos="485775" algn="l"/>
              </a:tabLst>
            </a:pPr>
            <a:r>
              <a:rPr lang="sq-AL" dirty="0">
                <a:solidFill>
                  <a:srgbClr val="0000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Krijimi i flamurit të kuq ose sistemeve të tjera që ofrojnë sinjale paralajmëruese ose te dhëna të incidenteve që kanë nevojë për vëmendje të veçantë për të përjashtuar ose konfirmuar mashtrimet / korrupsionin e mundshëm. Flamujt e kuq mund të përfshijnë:</a:t>
            </a:r>
          </a:p>
          <a:p>
            <a:pPr marL="742950" lvl="1" indent="-285750" algn="just" eaLnBrk="0" hangingPunct="0">
              <a:spcBef>
                <a:spcPts val="600"/>
              </a:spcBef>
              <a:buClr>
                <a:schemeClr val="bg2"/>
              </a:buClr>
              <a:buSzPct val="100000"/>
              <a:buFont typeface="Wingdings" panose="05000000000000000000" pitchFamily="2" charset="2"/>
              <a:buChar char="q"/>
              <a:tabLst>
                <a:tab pos="485775" algn="l"/>
              </a:tabLst>
            </a:pPr>
            <a:r>
              <a:rPr lang="sq-AL" dirty="0">
                <a:solidFill>
                  <a:srgbClr val="0000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Ankesat nga ofertuesit</a:t>
            </a:r>
          </a:p>
          <a:p>
            <a:pPr marL="742950" lvl="1" indent="-285750" algn="just" eaLnBrk="0" hangingPunct="0">
              <a:spcBef>
                <a:spcPts val="600"/>
              </a:spcBef>
              <a:buClr>
                <a:schemeClr val="bg2"/>
              </a:buClr>
              <a:buSzPct val="100000"/>
              <a:buFont typeface="Wingdings" panose="05000000000000000000" pitchFamily="2" charset="2"/>
              <a:buChar char="q"/>
              <a:tabLst>
                <a:tab pos="485775" algn="l"/>
              </a:tabLst>
            </a:pPr>
            <a:r>
              <a:rPr lang="sq-AL" dirty="0">
                <a:solidFill>
                  <a:srgbClr val="0000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Kontrata të shumëfishta nën pragjet e prokurimit</a:t>
            </a:r>
          </a:p>
          <a:p>
            <a:pPr marL="742950" lvl="1" indent="-285750" algn="just" eaLnBrk="0" hangingPunct="0">
              <a:spcBef>
                <a:spcPts val="600"/>
              </a:spcBef>
              <a:buClr>
                <a:schemeClr val="bg2"/>
              </a:buClr>
              <a:buSzPct val="100000"/>
              <a:buFont typeface="Wingdings" panose="05000000000000000000" pitchFamily="2" charset="2"/>
              <a:buChar char="q"/>
              <a:tabLst>
                <a:tab pos="485775" algn="l"/>
              </a:tabLst>
            </a:pPr>
            <a:r>
              <a:rPr lang="sq-AL" dirty="0">
                <a:solidFill>
                  <a:srgbClr val="0000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Modele të pazakonta të ofertës</a:t>
            </a:r>
          </a:p>
          <a:p>
            <a:pPr marL="742950" lvl="1" indent="-285750" algn="just" eaLnBrk="0" hangingPunct="0">
              <a:spcBef>
                <a:spcPts val="600"/>
              </a:spcBef>
              <a:buClr>
                <a:schemeClr val="bg2"/>
              </a:buClr>
              <a:buSzPct val="100000"/>
              <a:buFont typeface="Wingdings" panose="05000000000000000000" pitchFamily="2" charset="2"/>
              <a:buChar char="q"/>
              <a:tabLst>
                <a:tab pos="485775" algn="l"/>
              </a:tabLst>
            </a:pPr>
            <a:r>
              <a:rPr lang="sq-AL" dirty="0">
                <a:solidFill>
                  <a:srgbClr val="0000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Ngarkesa dukshëm te fryra</a:t>
            </a:r>
          </a:p>
          <a:p>
            <a:pPr marL="742950" lvl="1" indent="-285750" algn="just" eaLnBrk="0" hangingPunct="0">
              <a:spcBef>
                <a:spcPts val="600"/>
              </a:spcBef>
              <a:buClr>
                <a:schemeClr val="bg2"/>
              </a:buClr>
              <a:buSzPct val="100000"/>
              <a:buFont typeface="Wingdings" panose="05000000000000000000" pitchFamily="2" charset="2"/>
              <a:buChar char="q"/>
              <a:tabLst>
                <a:tab pos="485775" algn="l"/>
              </a:tabLst>
            </a:pPr>
            <a:r>
              <a:rPr lang="sq-AL" dirty="0">
                <a:solidFill>
                  <a:srgbClr val="0000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Ofertuesit e dyshimtë</a:t>
            </a:r>
          </a:p>
          <a:p>
            <a:pPr marL="742950" lvl="1" indent="-285750" algn="just" eaLnBrk="0" hangingPunct="0">
              <a:spcBef>
                <a:spcPts val="600"/>
              </a:spcBef>
              <a:buClr>
                <a:schemeClr val="bg2"/>
              </a:buClr>
              <a:buSzPct val="100000"/>
              <a:buFont typeface="Wingdings" panose="05000000000000000000" pitchFamily="2" charset="2"/>
              <a:buChar char="q"/>
              <a:tabLst>
                <a:tab pos="485775" algn="l"/>
              </a:tabLst>
            </a:pPr>
            <a:r>
              <a:rPr lang="sq-AL" dirty="0">
                <a:solidFill>
                  <a:srgbClr val="0000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Nuk është zgjedhur ofertuesi me i ulet </a:t>
            </a:r>
          </a:p>
          <a:p>
            <a:pPr marL="742950" lvl="1" indent="-285750" algn="just" eaLnBrk="0" hangingPunct="0">
              <a:spcBef>
                <a:spcPts val="600"/>
              </a:spcBef>
              <a:buClr>
                <a:schemeClr val="bg2"/>
              </a:buClr>
              <a:buSzPct val="100000"/>
              <a:buFont typeface="Wingdings" panose="05000000000000000000" pitchFamily="2" charset="2"/>
              <a:buChar char="q"/>
              <a:tabLst>
                <a:tab pos="485775" algn="l"/>
              </a:tabLst>
            </a:pPr>
            <a:r>
              <a:rPr lang="sq-AL" dirty="0">
                <a:solidFill>
                  <a:srgbClr val="0000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Çmime të përsëritura për të njëjtin kontraktues</a:t>
            </a:r>
          </a:p>
          <a:p>
            <a:pPr marL="742950" lvl="1" indent="-285750" algn="just" eaLnBrk="0" hangingPunct="0">
              <a:spcBef>
                <a:spcPts val="600"/>
              </a:spcBef>
              <a:buClr>
                <a:schemeClr val="bg2"/>
              </a:buClr>
              <a:buSzPct val="100000"/>
              <a:buFont typeface="Wingdings" panose="05000000000000000000" pitchFamily="2" charset="2"/>
              <a:buChar char="q"/>
              <a:tabLst>
                <a:tab pos="485775" algn="l"/>
              </a:tabLst>
            </a:pPr>
            <a:r>
              <a:rPr lang="sq-AL" dirty="0">
                <a:solidFill>
                  <a:srgbClr val="0000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Ndryshime në kushtet e kontratës dhe vlerës</a:t>
            </a:r>
          </a:p>
          <a:p>
            <a:pPr marL="742950" lvl="1" indent="-285750" algn="just" eaLnBrk="0" hangingPunct="0">
              <a:spcBef>
                <a:spcPts val="600"/>
              </a:spcBef>
              <a:buClr>
                <a:schemeClr val="bg2"/>
              </a:buClr>
              <a:buSzPct val="100000"/>
              <a:buFont typeface="Wingdings" panose="05000000000000000000" pitchFamily="2" charset="2"/>
              <a:buChar char="q"/>
              <a:tabLst>
                <a:tab pos="485775" algn="l"/>
              </a:tabLst>
            </a:pPr>
            <a:r>
              <a:rPr lang="sq-AL" dirty="0">
                <a:solidFill>
                  <a:srgbClr val="0000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Urdhrat e shumëfishta për ndryshimin e kontratës</a:t>
            </a:r>
          </a:p>
          <a:p>
            <a:pPr marL="742950" lvl="1" indent="-285750" algn="just" eaLnBrk="0" hangingPunct="0">
              <a:spcBef>
                <a:spcPts val="600"/>
              </a:spcBef>
              <a:buClr>
                <a:schemeClr val="bg2"/>
              </a:buClr>
              <a:buSzPct val="100000"/>
              <a:buFont typeface="Wingdings" panose="05000000000000000000" pitchFamily="2" charset="2"/>
              <a:buChar char="q"/>
              <a:tabLst>
                <a:tab pos="485775" algn="l"/>
              </a:tabLst>
            </a:pPr>
            <a:r>
              <a:rPr lang="sq-AL" dirty="0">
                <a:solidFill>
                  <a:srgbClr val="0000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Punime dhe / ose shërbime të dobëta</a:t>
            </a:r>
          </a:p>
        </p:txBody>
      </p:sp>
    </p:spTree>
    <p:extLst>
      <p:ext uri="{BB962C8B-B14F-4D97-AF65-F5344CB8AC3E}">
        <p14:creationId xmlns:p14="http://schemas.microsoft.com/office/powerpoint/2010/main" val="595213873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5867400" y="3657600"/>
            <a:ext cx="280828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b="1" dirty="0">
                <a:solidFill>
                  <a:schemeClr val="bg1"/>
                </a:solidFill>
              </a:rPr>
              <a:t>     </a:t>
            </a:r>
            <a:endParaRPr lang="el-GR" altLang="en-US" b="1" dirty="0">
              <a:solidFill>
                <a:schemeClr val="bg1"/>
              </a:solidFill>
            </a:endParaRPr>
          </a:p>
        </p:txBody>
      </p:sp>
      <p:sp>
        <p:nvSpPr>
          <p:cNvPr id="9" name="Rectangle 12"/>
          <p:cNvSpPr>
            <a:spLocks noChangeArrowheads="1"/>
          </p:cNvSpPr>
          <p:nvPr/>
        </p:nvSpPr>
        <p:spPr bwMode="auto">
          <a:xfrm>
            <a:off x="2734644" y="2133600"/>
            <a:ext cx="5875956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en-US" altLang="en-US" sz="3200" b="1" dirty="0">
                <a:solidFill>
                  <a:srgbClr val="FFFFFF"/>
                </a:solidFill>
              </a:rPr>
              <a:t>       </a:t>
            </a:r>
          </a:p>
          <a:p>
            <a:pPr eaLnBrk="1" hangingPunct="1"/>
            <a:r>
              <a:rPr lang="en-US" altLang="en-US" sz="3200" b="1" dirty="0">
                <a:solidFill>
                  <a:srgbClr val="FFFFFF"/>
                </a:solidFill>
              </a:rPr>
              <a:t>     </a:t>
            </a:r>
            <a:r>
              <a:rPr lang="sq-AL" altLang="en-US" sz="3200" b="1" dirty="0">
                <a:latin typeface="Arial" charset="0"/>
                <a:cs typeface="Arial" charset="0"/>
              </a:rPr>
              <a:t>Praktika ndërkombëtare</a:t>
            </a:r>
            <a:endParaRPr lang="sq-AL" altLang="en-US" sz="3200" b="1" dirty="0"/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72500" y="482420"/>
            <a:ext cx="369364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sq-AL" sz="2400" b="1" dirty="0"/>
              <a:t>Praktika ndërkombëtare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5514179"/>
              </p:ext>
            </p:extLst>
          </p:nvPr>
        </p:nvGraphicFramePr>
        <p:xfrm>
          <a:off x="251520" y="1196752"/>
          <a:ext cx="8712968" cy="418592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841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287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79355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sq-AL" sz="16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Banka Botërore</a:t>
                      </a:r>
                      <a:endParaRPr lang="sq-AL" sz="1600" noProof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2681" marR="4268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sq-AL" sz="14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Banka Botërore përdor një mjet të quajtur Vlerësimi i Rrezikut të Prokurimit dhe Sistemi i Menaxhimit (P-RAMS). P-RAMS ndihmon në identifikimin e rreziqeve të prokurimit gjatë fazave të përgatitjes dhe zbatimit të projektit dhe i monitoron ato gjatë gjithë ciklit të projektit</a:t>
                      </a:r>
                    </a:p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sq-AL" sz="14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P-RAMS ndihmon t'i përgjigjet këtyre pyetjeve:</a:t>
                      </a:r>
                    </a:p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sq-AL" sz="14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Cilat janë rreziqet e prokurimit të projektit?</a:t>
                      </a:r>
                    </a:p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sq-AL" sz="14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Cilat masa zbutëse zbatohen për rreziqet specifike?</a:t>
                      </a:r>
                    </a:p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sq-AL" sz="14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Kush do të jetë përgjegjës për to?</a:t>
                      </a:r>
                    </a:p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sq-AL" sz="14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Kur duhet të zbatohen ato?</a:t>
                      </a:r>
                    </a:p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sq-AL" sz="14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Si mund të monitorohen masat zbutëse?</a:t>
                      </a:r>
                    </a:p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sq-AL" sz="14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Çfarë funksionuar</a:t>
                      </a:r>
                      <a:r>
                        <a:rPr lang="sq-AL" sz="1400" baseline="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sq-AL" sz="14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në projekte të ngjashme në të kaluarën?</a:t>
                      </a:r>
                      <a:endParaRPr lang="sq-AL" sz="1400" noProof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2681" marR="4268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07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sq-AL" sz="16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Banka Aziatike e Zhvillimit </a:t>
                      </a:r>
                      <a:endParaRPr lang="sq-AL" sz="1600" noProof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2681" marR="4268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sq-AL" sz="14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Në vitin 2008 ADB prezantoi një instrument të ri të vlerësimit të rrezikut të prokurimit (Udhëzime për Zbatimin e Planit të Veprimit të ADB-së për Qeverisjen e Dytë dhe </a:t>
                      </a:r>
                      <a:r>
                        <a:rPr lang="sq-AL" sz="1400" noProof="0" dirty="0" err="1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Anti</a:t>
                      </a:r>
                      <a:r>
                        <a:rPr lang="sq-AL" sz="14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-Korrupsion, Banka Aziatike e Zhvillimit), e cila është e integruar me vlerësimet e rrezikut të Menaxhimit të Financave Publike (PFM) dhe korrupsionit, të gjitha në nivel vendor.</a:t>
                      </a:r>
                      <a:endParaRPr lang="sq-AL" sz="1400" noProof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2681" marR="4268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5329553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72500" y="482420"/>
            <a:ext cx="369364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sq-AL" sz="2400" b="1" dirty="0"/>
              <a:t>Praktika ndërkombëtare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3202640"/>
              </p:ext>
            </p:extLst>
          </p:nvPr>
        </p:nvGraphicFramePr>
        <p:xfrm>
          <a:off x="251520" y="1196752"/>
          <a:ext cx="8712968" cy="365290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841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287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5259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q-AL" sz="16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Grupi i Prokurimeve +</a:t>
                      </a:r>
                      <a:r>
                        <a:rPr lang="sq-AL" sz="1600" baseline="0" noProof="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sq-AL" sz="1600" noProof="0" dirty="0" err="1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Nordic</a:t>
                      </a:r>
                      <a:endParaRPr lang="sq-AL" sz="1600" noProof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2681" marR="4268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q-AL" sz="16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Grupi i Prokurimit +</a:t>
                      </a:r>
                      <a:r>
                        <a:rPr lang="sq-AL" sz="1600" noProof="0" dirty="0" err="1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Nordic</a:t>
                      </a:r>
                      <a:r>
                        <a:rPr lang="sq-AL" sz="16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(Danimarka, Finlanda, Irlanda, Holanda, Norvegjia, Suedia, Mbretëria e Bashkuar, Kanadaja dhe Gjermania) publikoi në vitin 2009 një "Udhëzues të Përbashkët për Forcimin dhe Përdorimin e Sistemeve të Prokurimit të Vendit", i cili përkrah një qasje ndaj vlerësimit të rrezikut kryesisht te bazuar ne OECD-DAC MAPS.</a:t>
                      </a:r>
                      <a:endParaRPr lang="sq-AL" sz="1600" noProof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2681" marR="4268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719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sq-AL" sz="1600" noProof="0" dirty="0" err="1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AusAID</a:t>
                      </a:r>
                      <a:r>
                        <a:rPr lang="sq-AL" sz="16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endParaRPr lang="sq-AL" sz="1600" noProof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2681" marR="4268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sq-AL" sz="1600" noProof="0" dirty="0" err="1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AusAID</a:t>
                      </a:r>
                      <a:r>
                        <a:rPr lang="sq-AL" sz="16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ka prodhuar udhëzime për vlerësimin e rreziqeve dhe përfitimeve të përdorimit të sistemeve qeveritare partnere përfshirë prokurimin dhe një mjet është zhvilluar për vlerësimin e sektorit dhe agjencisë. </a:t>
                      </a:r>
                      <a:endParaRPr lang="sq-AL" sz="1600" noProof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2681" marR="4268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359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sq-AL" sz="16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USAID </a:t>
                      </a:r>
                      <a:endParaRPr lang="sq-AL" sz="1600" noProof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2681" marR="4268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sq-AL" sz="16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Ka një referencë për rreziqet e prokurimit publik në Kornizën e Vlerësimit të Riskut të Menaxhimit të Financave Publike (PFMRAF)</a:t>
                      </a:r>
                      <a:endParaRPr lang="sq-AL" sz="1600" noProof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2681" marR="4268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359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sq-AL" sz="16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OECD</a:t>
                      </a:r>
                      <a:endParaRPr lang="sq-AL" sz="1600" noProof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2681" marR="4268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sq-AL" sz="1600" noProof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Ka një referencë për rreziqet e prokurimit publik në Udhëzuesin për Zhvillimin e Kapaciteteve të Prokurimit të UNDP-së</a:t>
                      </a:r>
                      <a:endParaRPr lang="sq-AL" sz="1600" noProof="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2681" marR="4268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293496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DBDE8EB-B3CF-47BA-806D-10869E3F8E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304800"/>
            <a:ext cx="8229600" cy="5638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7582890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5" name="Rectangle 5"/>
          <p:cNvSpPr>
            <a:spLocks noChangeArrowheads="1"/>
          </p:cNvSpPr>
          <p:nvPr/>
        </p:nvSpPr>
        <p:spPr bwMode="auto">
          <a:xfrm>
            <a:off x="2590800" y="1219200"/>
            <a:ext cx="5059343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 eaLnBrk="1" hangingPunct="1"/>
            <a:endParaRPr lang="en-US" altLang="en-US" sz="2000" b="1" dirty="0"/>
          </a:p>
          <a:p>
            <a:pPr algn="ctr" eaLnBrk="1" hangingPunct="1"/>
            <a:endParaRPr lang="en-US" altLang="en-US" sz="2000" b="1" dirty="0"/>
          </a:p>
          <a:p>
            <a:pPr algn="ctr" eaLnBrk="1" hangingPunct="1"/>
            <a:endParaRPr lang="en-US" altLang="en-US" sz="2000" b="1" dirty="0"/>
          </a:p>
          <a:p>
            <a:pPr algn="ctr" eaLnBrk="1" hangingPunct="1"/>
            <a:endParaRPr lang="en-US" altLang="en-US" sz="2000" b="1" dirty="0"/>
          </a:p>
          <a:p>
            <a:pPr algn="ctr" eaLnBrk="1" hangingPunct="1"/>
            <a:endParaRPr lang="en-US" altLang="en-US" sz="2000" b="1" dirty="0"/>
          </a:p>
          <a:p>
            <a:pPr algn="ctr" eaLnBrk="1" hangingPunct="1"/>
            <a:endParaRPr lang="en-US" altLang="en-US" sz="2000" b="1" dirty="0"/>
          </a:p>
          <a:p>
            <a:pPr eaLnBrk="1" hangingPunct="1"/>
            <a:r>
              <a:rPr lang="sq-AL" altLang="en-US" sz="2000" b="1" dirty="0"/>
              <a:t>PYETJE - DISKUTIM</a:t>
            </a:r>
          </a:p>
        </p:txBody>
      </p:sp>
    </p:spTree>
    <p:extLst>
      <p:ext uri="{BB962C8B-B14F-4D97-AF65-F5344CB8AC3E}">
        <p14:creationId xmlns:p14="http://schemas.microsoft.com/office/powerpoint/2010/main" val="6062447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67544" y="476672"/>
            <a:ext cx="467948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sq-AL" sz="2400" b="1" dirty="0"/>
              <a:t>Modeli i menaxhimit të rrezikut</a:t>
            </a:r>
          </a:p>
        </p:txBody>
      </p:sp>
      <p:sp>
        <p:nvSpPr>
          <p:cNvPr id="3" name="Rectangle 2"/>
          <p:cNvSpPr/>
          <p:nvPr/>
        </p:nvSpPr>
        <p:spPr>
          <a:xfrm rot="16200000">
            <a:off x="-378400" y="3075568"/>
            <a:ext cx="3960000" cy="92333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 anchor="ctr" anchorCtr="1">
            <a:spAutoFit/>
          </a:bodyPr>
          <a:lstStyle/>
          <a:p>
            <a:pPr algn="ctr"/>
            <a:endParaRPr lang="en-US" dirty="0"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r>
              <a:rPr lang="sq-AL" dirty="0">
                <a:ea typeface="Verdana" panose="020B0604030504040204" pitchFamily="34" charset="0"/>
                <a:cs typeface="Verdana" panose="020B0604030504040204" pitchFamily="34" charset="0"/>
              </a:rPr>
              <a:t>Komunikimi dhe konsultim</a:t>
            </a:r>
            <a:r>
              <a:rPr lang="en-US" dirty="0" err="1">
                <a:ea typeface="Verdana" panose="020B0604030504040204" pitchFamily="34" charset="0"/>
                <a:cs typeface="Verdana" panose="020B0604030504040204" pitchFamily="34" charset="0"/>
              </a:rPr>
              <a:t>i</a:t>
            </a:r>
            <a:endParaRPr lang="en-US" dirty="0"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sq-AL" dirty="0"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 rot="5400000">
            <a:off x="5418105" y="3075568"/>
            <a:ext cx="3960000" cy="92333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 anchor="ctr" anchorCtr="1">
            <a:spAutoFit/>
          </a:bodyPr>
          <a:lstStyle/>
          <a:p>
            <a:pPr algn="ctr"/>
            <a:endParaRPr lang="en-US" dirty="0"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r>
              <a:rPr lang="sq-AL" dirty="0">
                <a:ea typeface="Verdana" panose="020B0604030504040204" pitchFamily="34" charset="0"/>
                <a:cs typeface="Verdana" panose="020B0604030504040204" pitchFamily="34" charset="0"/>
              </a:rPr>
              <a:t>Monitorimi dhe rishikimi</a:t>
            </a:r>
            <a:endParaRPr lang="en-US" dirty="0"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sq-AL" dirty="0"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699518" y="2320446"/>
            <a:ext cx="3600669" cy="2472152"/>
          </a:xfrm>
          <a:prstGeom prst="rect">
            <a:avLst/>
          </a:prstGeom>
          <a:pattFill prst="wdDnDiag">
            <a:fgClr>
              <a:schemeClr val="accent1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2879852" y="1625116"/>
            <a:ext cx="3240001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sq-AL" dirty="0">
                <a:ea typeface="Verdana" panose="020B0604030504040204" pitchFamily="34" charset="0"/>
                <a:cs typeface="Verdana" panose="020B0604030504040204" pitchFamily="34" charset="0"/>
              </a:rPr>
              <a:t>Themelimi i kontekstit</a:t>
            </a:r>
          </a:p>
        </p:txBody>
      </p:sp>
      <p:sp>
        <p:nvSpPr>
          <p:cNvPr id="5" name="Rectangle 4"/>
          <p:cNvSpPr/>
          <p:nvPr/>
        </p:nvSpPr>
        <p:spPr>
          <a:xfrm>
            <a:off x="2879853" y="2488841"/>
            <a:ext cx="3240000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sq-AL" dirty="0">
                <a:ea typeface="Verdana" panose="020B0604030504040204" pitchFamily="34" charset="0"/>
                <a:cs typeface="Verdana" panose="020B0604030504040204" pitchFamily="34" charset="0"/>
              </a:rPr>
              <a:t>Identifikimi </a:t>
            </a:r>
            <a:r>
              <a:rPr lang="en-US" dirty="0">
                <a:ea typeface="Verdana" panose="020B0604030504040204" pitchFamily="34" charset="0"/>
                <a:cs typeface="Verdana" panose="020B0604030504040204" pitchFamily="34" charset="0"/>
              </a:rPr>
              <a:t>i</a:t>
            </a:r>
            <a:r>
              <a:rPr lang="sq-AL" dirty="0">
                <a:ea typeface="Verdana" panose="020B0604030504040204" pitchFamily="34" charset="0"/>
                <a:cs typeface="Verdana" panose="020B0604030504040204" pitchFamily="34" charset="0"/>
              </a:rPr>
              <a:t> rrezikut</a:t>
            </a:r>
          </a:p>
        </p:txBody>
      </p:sp>
      <p:sp>
        <p:nvSpPr>
          <p:cNvPr id="6" name="Rectangle 5"/>
          <p:cNvSpPr/>
          <p:nvPr/>
        </p:nvSpPr>
        <p:spPr>
          <a:xfrm>
            <a:off x="2879853" y="3352566"/>
            <a:ext cx="3240001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sq-AL" dirty="0">
                <a:ea typeface="Verdana" panose="020B0604030504040204" pitchFamily="34" charset="0"/>
                <a:cs typeface="Verdana" panose="020B0604030504040204" pitchFamily="34" charset="0"/>
              </a:rPr>
              <a:t>Analizimi </a:t>
            </a:r>
            <a:r>
              <a:rPr lang="en-US" dirty="0">
                <a:ea typeface="Verdana" panose="020B0604030504040204" pitchFamily="34" charset="0"/>
                <a:cs typeface="Verdana" panose="020B0604030504040204" pitchFamily="34" charset="0"/>
              </a:rPr>
              <a:t>i</a:t>
            </a:r>
            <a:r>
              <a:rPr lang="sq-AL" dirty="0">
                <a:ea typeface="Verdana" panose="020B0604030504040204" pitchFamily="34" charset="0"/>
                <a:cs typeface="Verdana" panose="020B0604030504040204" pitchFamily="34" charset="0"/>
              </a:rPr>
              <a:t> rrezikut </a:t>
            </a:r>
          </a:p>
        </p:txBody>
      </p:sp>
      <p:sp>
        <p:nvSpPr>
          <p:cNvPr id="7" name="Rectangle 6"/>
          <p:cNvSpPr/>
          <p:nvPr/>
        </p:nvSpPr>
        <p:spPr>
          <a:xfrm>
            <a:off x="2879852" y="4216291"/>
            <a:ext cx="3240001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sq-AL" dirty="0">
                <a:ea typeface="Verdana" panose="020B0604030504040204" pitchFamily="34" charset="0"/>
                <a:cs typeface="Verdana" panose="020B0604030504040204" pitchFamily="34" charset="0"/>
              </a:rPr>
              <a:t>Vlerësimi </a:t>
            </a:r>
            <a:r>
              <a:rPr lang="en-US" dirty="0">
                <a:ea typeface="Verdana" panose="020B0604030504040204" pitchFamily="34" charset="0"/>
                <a:cs typeface="Verdana" panose="020B0604030504040204" pitchFamily="34" charset="0"/>
              </a:rPr>
              <a:t>i</a:t>
            </a:r>
            <a:r>
              <a:rPr lang="sq-AL" dirty="0">
                <a:ea typeface="Verdana" panose="020B0604030504040204" pitchFamily="34" charset="0"/>
                <a:cs typeface="Verdana" panose="020B0604030504040204" pitchFamily="34" charset="0"/>
              </a:rPr>
              <a:t> Rrezikut </a:t>
            </a:r>
          </a:p>
        </p:txBody>
      </p:sp>
      <p:sp>
        <p:nvSpPr>
          <p:cNvPr id="8" name="Rectangle 7"/>
          <p:cNvSpPr/>
          <p:nvPr/>
        </p:nvSpPr>
        <p:spPr>
          <a:xfrm>
            <a:off x="2879852" y="5080017"/>
            <a:ext cx="3240001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sq-AL" dirty="0">
                <a:ea typeface="Verdana" panose="020B0604030504040204" pitchFamily="34" charset="0"/>
                <a:cs typeface="Verdana" panose="020B0604030504040204" pitchFamily="34" charset="0"/>
              </a:rPr>
              <a:t>Trajtimi i rrezikut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 flipH="1">
            <a:off x="4493096" y="1994448"/>
            <a:ext cx="13512" cy="494393"/>
          </a:xfrm>
          <a:prstGeom prst="straightConnector1">
            <a:avLst/>
          </a:prstGeom>
          <a:ln w="3492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>
            <a:off x="4499852" y="2858173"/>
            <a:ext cx="0" cy="494393"/>
          </a:xfrm>
          <a:prstGeom prst="straightConnector1">
            <a:avLst/>
          </a:prstGeom>
          <a:ln w="3492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H="1">
            <a:off x="4499852" y="3721898"/>
            <a:ext cx="0" cy="494393"/>
          </a:xfrm>
          <a:prstGeom prst="straightConnector1">
            <a:avLst/>
          </a:prstGeom>
          <a:ln w="3492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H="1">
            <a:off x="4499852" y="4585623"/>
            <a:ext cx="0" cy="494393"/>
          </a:xfrm>
          <a:prstGeom prst="straightConnector1">
            <a:avLst/>
          </a:prstGeom>
          <a:ln w="3492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H="1" flipV="1">
            <a:off x="2231601" y="1809782"/>
            <a:ext cx="648251" cy="0"/>
          </a:xfrm>
          <a:prstGeom prst="straightConnector1">
            <a:avLst/>
          </a:prstGeom>
          <a:ln w="3492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 flipV="1">
            <a:off x="2231601" y="2673507"/>
            <a:ext cx="648251" cy="0"/>
          </a:xfrm>
          <a:prstGeom prst="straightConnector1">
            <a:avLst/>
          </a:prstGeom>
          <a:ln w="3492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H="1" flipV="1">
            <a:off x="2231601" y="3537232"/>
            <a:ext cx="648251" cy="0"/>
          </a:xfrm>
          <a:prstGeom prst="straightConnector1">
            <a:avLst/>
          </a:prstGeom>
          <a:ln w="3492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H="1" flipV="1">
            <a:off x="2231601" y="4400957"/>
            <a:ext cx="648251" cy="0"/>
          </a:xfrm>
          <a:prstGeom prst="straightConnector1">
            <a:avLst/>
          </a:prstGeom>
          <a:ln w="3492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H="1" flipV="1">
            <a:off x="2231601" y="5264683"/>
            <a:ext cx="648251" cy="0"/>
          </a:xfrm>
          <a:prstGeom prst="straightConnector1">
            <a:avLst/>
          </a:prstGeom>
          <a:ln w="3492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H="1" flipV="1">
            <a:off x="6119854" y="1809782"/>
            <a:ext cx="648251" cy="0"/>
          </a:xfrm>
          <a:prstGeom prst="straightConnector1">
            <a:avLst/>
          </a:prstGeom>
          <a:ln w="3492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H="1" flipV="1">
            <a:off x="6119854" y="2673507"/>
            <a:ext cx="648251" cy="0"/>
          </a:xfrm>
          <a:prstGeom prst="straightConnector1">
            <a:avLst/>
          </a:prstGeom>
          <a:ln w="3492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H="1" flipV="1">
            <a:off x="6119854" y="3537232"/>
            <a:ext cx="648251" cy="0"/>
          </a:xfrm>
          <a:prstGeom prst="straightConnector1">
            <a:avLst/>
          </a:prstGeom>
          <a:ln w="3492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H="1" flipV="1">
            <a:off x="6119854" y="4400957"/>
            <a:ext cx="648251" cy="0"/>
          </a:xfrm>
          <a:prstGeom prst="straightConnector1">
            <a:avLst/>
          </a:prstGeom>
          <a:ln w="3492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H="1" flipV="1">
            <a:off x="6119854" y="5264683"/>
            <a:ext cx="648251" cy="0"/>
          </a:xfrm>
          <a:prstGeom prst="straightConnector1">
            <a:avLst/>
          </a:prstGeom>
          <a:ln w="3492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Elbow Connector 28"/>
          <p:cNvCxnSpPr>
            <a:stCxn id="8" idx="2"/>
            <a:endCxn id="9" idx="3"/>
          </p:cNvCxnSpPr>
          <p:nvPr/>
        </p:nvCxnSpPr>
        <p:spPr>
          <a:xfrm rot="16200000" flipH="1">
            <a:off x="5915037" y="4034165"/>
            <a:ext cx="67884" cy="2898252"/>
          </a:xfrm>
          <a:prstGeom prst="bentConnector3">
            <a:avLst>
              <a:gd name="adj1" fmla="val 336751"/>
            </a:avLst>
          </a:prstGeom>
          <a:ln w="349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Elbow Connector 33"/>
          <p:cNvCxnSpPr>
            <a:stCxn id="9" idx="1"/>
            <a:endCxn id="4" idx="0"/>
          </p:cNvCxnSpPr>
          <p:nvPr/>
        </p:nvCxnSpPr>
        <p:spPr>
          <a:xfrm rot="16200000" flipH="1" flipV="1">
            <a:off x="5915037" y="142048"/>
            <a:ext cx="67883" cy="2898252"/>
          </a:xfrm>
          <a:prstGeom prst="bentConnector3">
            <a:avLst>
              <a:gd name="adj1" fmla="val -236756"/>
            </a:avLst>
          </a:prstGeom>
          <a:ln w="349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76859913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3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CC66FF"/>
      </a:hlink>
      <a:folHlink>
        <a:srgbClr val="FFFFFF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CC66FF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22602</TotalTime>
  <Words>7642</Words>
  <Application>Microsoft Office PowerPoint</Application>
  <PresentationFormat>On-screen Show (4:3)</PresentationFormat>
  <Paragraphs>859</Paragraphs>
  <Slides>80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80</vt:i4>
      </vt:variant>
    </vt:vector>
  </HeadingPairs>
  <TitlesOfParts>
    <vt:vector size="87" baseType="lpstr">
      <vt:lpstr>Arial</vt:lpstr>
      <vt:lpstr>Calibri</vt:lpstr>
      <vt:lpstr>Cambria</vt:lpstr>
      <vt:lpstr>Times New Roman</vt:lpstr>
      <vt:lpstr>Verdana</vt:lpstr>
      <vt:lpstr>Wingdings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Rreziku i korrupsionit në procesin e prokurimit publik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Vlora Ferizi</dc:creator>
  <cp:lastModifiedBy>Sanije Kelmendi</cp:lastModifiedBy>
  <cp:revision>574</cp:revision>
  <cp:lastPrinted>1601-01-01T00:00:00Z</cp:lastPrinted>
  <dcterms:created xsi:type="dcterms:W3CDTF">1601-01-01T00:00:00Z</dcterms:created>
  <dcterms:modified xsi:type="dcterms:W3CDTF">2024-09-24T11:51:16Z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